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3"/>
  </p:notesMasterIdLst>
  <p:sldIdLst>
    <p:sldId id="259" r:id="rId2"/>
    <p:sldId id="328" r:id="rId3"/>
    <p:sldId id="266" r:id="rId4"/>
    <p:sldId id="333" r:id="rId5"/>
    <p:sldId id="329" r:id="rId6"/>
    <p:sldId id="332" r:id="rId7"/>
    <p:sldId id="334" r:id="rId8"/>
    <p:sldId id="257" r:id="rId9"/>
    <p:sldId id="258" r:id="rId10"/>
    <p:sldId id="330" r:id="rId11"/>
    <p:sldId id="260" r:id="rId12"/>
    <p:sldId id="261" r:id="rId13"/>
    <p:sldId id="262" r:id="rId14"/>
    <p:sldId id="263" r:id="rId15"/>
    <p:sldId id="264" r:id="rId16"/>
    <p:sldId id="265" r:id="rId17"/>
    <p:sldId id="331" r:id="rId18"/>
    <p:sldId id="335" r:id="rId19"/>
    <p:sldId id="312" r:id="rId20"/>
    <p:sldId id="340" r:id="rId21"/>
    <p:sldId id="336" r:id="rId22"/>
    <p:sldId id="339" r:id="rId23"/>
    <p:sldId id="341" r:id="rId24"/>
    <p:sldId id="342" r:id="rId25"/>
    <p:sldId id="343" r:id="rId26"/>
    <p:sldId id="344" r:id="rId27"/>
    <p:sldId id="345" r:id="rId28"/>
    <p:sldId id="337" r:id="rId29"/>
    <p:sldId id="346" r:id="rId30"/>
    <p:sldId id="338" r:id="rId31"/>
    <p:sldId id="347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0816" autoAdjust="0"/>
  </p:normalViewPr>
  <p:slideViewPr>
    <p:cSldViewPr snapToGrid="0">
      <p:cViewPr varScale="1">
        <p:scale>
          <a:sx n="102" d="100"/>
          <a:sy n="102" d="100"/>
        </p:scale>
        <p:origin x="18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602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340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point we are concentrating on in this assignment.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752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6579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571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390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388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5854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6378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676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7072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69172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Don, will folks have permission for lucid chart?  Will they have seen it yet?</a:t>
            </a:r>
            <a:endParaRPr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4634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First we’ll take a look at the assignment verbiage that you received before flight school started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Next we’ll review the time line of </a:t>
            </a:r>
            <a:r>
              <a:rPr lang="en-US" dirty="0" err="1"/>
              <a:t>MegaCorp</a:t>
            </a:r>
            <a:r>
              <a:rPr lang="en-US" dirty="0"/>
              <a:t> engagement that you received before flight school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Some missing pieces… parts of this time line don’t make sense… let’s drill into them.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… and of course these missing pieces become your team assignment.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We’ll give links to some resources you can use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And we’ll make time for any questions/thoughts.</a:t>
            </a:r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7464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81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085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“official” assignment statement.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75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that hint about Whitegate is genuine!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283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386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1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46098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" name="Google Shape;2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5" name="Google Shape;13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4">
  <p:cSld name="Headline 0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3" descr="A close up of a logo&#10;&#10;Description automatically generated"/>
          <p:cNvPicPr preferRelativeResize="0"/>
          <p:nvPr/>
        </p:nvPicPr>
        <p:blipFill rotWithShape="1">
          <a:blip r:embed="rId2">
            <a:alphaModFix amt="50000"/>
          </a:blip>
          <a:srcRect r="14270"/>
          <a:stretch/>
        </p:blipFill>
        <p:spPr>
          <a:xfrm>
            <a:off x="1739900" y="0"/>
            <a:ext cx="10452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01">
  <p:cSld name="Section Divider 01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4" descr="A picture containing building, light, traffic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1_Title Slide">
  <p:cSld name="Default - 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347419" y="6409323"/>
            <a:ext cx="224084" cy="221158"/>
            <a:chOff x="0" y="0"/>
            <a:chExt cx="224083" cy="221157"/>
          </a:xfrm>
        </p:grpSpPr>
        <p:sp>
          <p:nvSpPr>
            <p:cNvPr id="13" name="Google Shape;13;p3">
              <a:hlinkClick r:id="" action="ppaction://hlinkshowjump?jump=previousslide"/>
            </p:cNvPr>
            <p:cNvSpPr/>
            <p:nvPr/>
          </p:nvSpPr>
          <p:spPr>
            <a:xfrm>
              <a:off x="85854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3">
              <a:hlinkClick r:id="" action="ppaction://hlinkshowjump?jump=previous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3"/>
          <p:cNvGrpSpPr/>
          <p:nvPr/>
        </p:nvGrpSpPr>
        <p:grpSpPr>
          <a:xfrm flipH="1">
            <a:off x="933707" y="6409323"/>
            <a:ext cx="224084" cy="221158"/>
            <a:chOff x="0" y="0"/>
            <a:chExt cx="224083" cy="221157"/>
          </a:xfrm>
        </p:grpSpPr>
        <p:sp>
          <p:nvSpPr>
            <p:cNvPr id="16" name="Google Shape;16;p3">
              <a:hlinkClick r:id="" action="ppaction://hlinkshowjump?jump=nextslide"/>
            </p:cNvPr>
            <p:cNvSpPr/>
            <p:nvPr/>
          </p:nvSpPr>
          <p:spPr>
            <a:xfrm>
              <a:off x="85855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>
              <a:hlinkClick r:id="" action="ppaction://hlinkshowjump?jump=next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" name="Google Shape;18;p3"/>
          <p:cNvCxnSpPr/>
          <p:nvPr/>
        </p:nvCxnSpPr>
        <p:spPr>
          <a:xfrm>
            <a:off x="552708" y="6522684"/>
            <a:ext cx="381001" cy="1"/>
          </a:xfrm>
          <a:prstGeom prst="straightConnector1">
            <a:avLst/>
          </a:prstGeom>
          <a:noFill/>
          <a:ln w="12700" cap="flat" cmpd="sng">
            <a:solidFill>
              <a:srgbClr val="E0E0E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616605" y="346208"/>
            <a:ext cx="286669" cy="292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1245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22_Title Slide">
  <p:cSld name="Default - 22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1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14325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75000"/>
              <a:buFont typeface="Wingdings" pitchFamily="2" charset="2"/>
              <a:buChar char="§"/>
            </a:pPr>
            <a:endParaRPr dirty="0"/>
          </a:p>
        </p:txBody>
      </p:sp>
      <p:pic>
        <p:nvPicPr>
          <p:cNvPr id="12" name="Google Shape;12;p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2812" y="6350020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4488" marR="0" lvl="0" indent="-20161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tabLst/>
        <a:defRPr sz="2800" b="0" i="0" u="none" strike="noStrike" cap="none" dirty="0">
          <a:solidFill>
            <a:srgbClr val="3A3838"/>
          </a:solidFill>
          <a:latin typeface="Barlow"/>
          <a:ea typeface="Barlow"/>
          <a:cs typeface="Arial"/>
          <a:sym typeface="Barlow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.com/power/case-studies/whiteg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lucidchart.com/documents#/documents?folder_id=shared" TargetMode="External"/><Relationship Id="rId4" Type="http://schemas.openxmlformats.org/officeDocument/2006/relationships/hyperlink" Target="https://drive.google.com/open?id=1HuixOdTZJ11L51yovPgTcMUHp4ze9Qw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460980" y="482283"/>
            <a:ext cx="563502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Phase 0 Assignment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Flight School 2020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11528983" y="641189"/>
            <a:ext cx="474600" cy="45600"/>
          </a:xfrm>
          <a:prstGeom prst="rect">
            <a:avLst/>
          </a:prstGeom>
          <a:solidFill>
            <a:srgbClr val="A33C2A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8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5" name="Google Shape;85;p8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86" name="Google Shape;86;p8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7" name="Google Shape;87;p8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8" name="Google Shape;88;p8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9" name="Google Shape;89;p8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90" name="Google Shape;90;p8"/>
          <p:cNvSpPr/>
          <p:nvPr/>
        </p:nvSpPr>
        <p:spPr>
          <a:xfrm>
            <a:off x="0" y="6812225"/>
            <a:ext cx="12188700" cy="456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 txBox="1"/>
          <p:nvPr/>
        </p:nvSpPr>
        <p:spPr>
          <a:xfrm>
            <a:off x="4417495" y="1414672"/>
            <a:ext cx="3155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2" name="Google Shape;92;p8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3" name="Google Shape;93;p8"/>
          <p:cNvSpPr/>
          <p:nvPr/>
        </p:nvSpPr>
        <p:spPr>
          <a:xfrm rot="10800000">
            <a:off x="5964025" y="197347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8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6" name="Google Shape;96;p8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7" name="Google Shape;97;p8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8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9" name="Google Shape;99;p8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00" name="Google Shape;100;p8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1" name="Google Shape;101;p8"/>
          <p:cNvSpPr txBox="1"/>
          <p:nvPr/>
        </p:nvSpPr>
        <p:spPr>
          <a:xfrm>
            <a:off x="803570" y="3152148"/>
            <a:ext cx="343016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Andy ask Ali his Sys Admin to estimate how long it will take to stand up a Databricks environment</a:t>
            </a:r>
            <a:endParaRPr sz="2000" dirty="0">
              <a:sym typeface="Calibri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7949120" y="4641141"/>
            <a:ext cx="3790289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Ali checks into it and realizes he can have a Databricks environment up in multiple cloud environments in LESS THAN AN HOUR</a:t>
            </a:r>
            <a:endParaRPr sz="2000" dirty="0">
              <a:sym typeface="Calibri"/>
            </a:endParaRPr>
          </a:p>
        </p:txBody>
      </p:sp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908" y="499936"/>
            <a:ext cx="1887658" cy="20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"/>
          <p:cNvSpPr txBox="1"/>
          <p:nvPr/>
        </p:nvSpPr>
        <p:spPr>
          <a:xfrm>
            <a:off x="1871491" y="2583463"/>
            <a:ext cx="188765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 of PM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9874" y="2084947"/>
            <a:ext cx="2111913" cy="211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8225930" y="4242029"/>
            <a:ext cx="2175855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 Admin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8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6154038" y="4432967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4526231" y="680599"/>
            <a:ext cx="3155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9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5" name="Google Shape;115;p9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16" name="Google Shape;116;p9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7" name="Google Shape;117;p9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18" name="Google Shape;118;p9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19" name="Google Shape;119;p9"/>
          <p:cNvSpPr txBox="1"/>
          <p:nvPr/>
        </p:nvSpPr>
        <p:spPr>
          <a:xfrm>
            <a:off x="4417495" y="14908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0" name="Google Shape;120;p9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1" name="Google Shape;121;p9"/>
          <p:cNvSpPr/>
          <p:nvPr/>
        </p:nvSpPr>
        <p:spPr>
          <a:xfrm rot="10800000">
            <a:off x="5963975" y="2076781"/>
            <a:ext cx="264000" cy="5250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9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24" name="Google Shape;124;p9"/>
          <p:cNvCxnSpPr/>
          <p:nvPr/>
        </p:nvCxnSpPr>
        <p:spPr>
          <a:xfrm>
            <a:off x="6096000" y="3488801"/>
            <a:ext cx="0" cy="124920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5" name="Google Shape;125;p9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9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27" name="Google Shape;127;p9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28" name="Google Shape;128;p9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9" name="Google Shape;129;p9"/>
          <p:cNvSpPr txBox="1"/>
          <p:nvPr/>
        </p:nvSpPr>
        <p:spPr>
          <a:xfrm>
            <a:off x="1604828" y="3152148"/>
            <a:ext cx="262890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Ali lets Vida, a Data Engineer, know Databricks is ready to use </a:t>
            </a:r>
            <a:endParaRPr sz="2000" dirty="0">
              <a:sym typeface="Calibri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8059458" y="4320077"/>
            <a:ext cx="41295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Vida uses a Databricks Workshop, put on by her friendly neighborhood Databricks Solutions Architect, to quickly build out an environment to manage Data Engineering, Data Science and Premier Assets Experts</a:t>
            </a:r>
            <a:endParaRPr sz="2000" dirty="0">
              <a:sym typeface="Calibri"/>
            </a:endParaRPr>
          </a:p>
        </p:txBody>
      </p:sp>
      <p:grpSp>
        <p:nvGrpSpPr>
          <p:cNvPr id="131" name="Google Shape;131;p9"/>
          <p:cNvGrpSpPr/>
          <p:nvPr/>
        </p:nvGrpSpPr>
        <p:grpSpPr>
          <a:xfrm>
            <a:off x="1845167" y="551080"/>
            <a:ext cx="2111915" cy="2511025"/>
            <a:chOff x="8289872" y="2084947"/>
            <a:chExt cx="2111915" cy="2511025"/>
          </a:xfrm>
        </p:grpSpPr>
        <p:pic>
          <p:nvPicPr>
            <p:cNvPr id="132" name="Google Shape;13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89874" y="2084947"/>
              <a:ext cx="2111913" cy="2111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9"/>
            <p:cNvSpPr txBox="1"/>
            <p:nvPr/>
          </p:nvSpPr>
          <p:spPr>
            <a:xfrm>
              <a:off x="8289872" y="4242029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Sys Admin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4" name="Google Shape;134;p9"/>
          <p:cNvSpPr txBox="1"/>
          <p:nvPr/>
        </p:nvSpPr>
        <p:spPr>
          <a:xfrm>
            <a:off x="8630819" y="3880301"/>
            <a:ext cx="211191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Engineer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8056" y="1583917"/>
            <a:ext cx="2111913" cy="211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6111178" y="4447247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9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10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44" name="Google Shape;144;p10"/>
          <p:cNvGrpSpPr/>
          <p:nvPr/>
        </p:nvGrpSpPr>
        <p:grpSpPr>
          <a:xfrm>
            <a:off x="1459777" y="1378810"/>
            <a:ext cx="2044530" cy="1198867"/>
            <a:chOff x="-196794" y="0"/>
            <a:chExt cx="2044529" cy="1198864"/>
          </a:xfrm>
        </p:grpSpPr>
        <p:sp>
          <p:nvSpPr>
            <p:cNvPr id="145" name="Google Shape;145;p10"/>
            <p:cNvSpPr txBox="1"/>
            <p:nvPr/>
          </p:nvSpPr>
          <p:spPr>
            <a:xfrm>
              <a:off x="-44558" y="0"/>
              <a:ext cx="1829026" cy="384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2000"/>
                <a:buFont typeface="Helvetica Neue"/>
                <a:buNone/>
              </a:pPr>
              <a:r>
                <a:rPr lang="en-US" sz="2000" b="1" i="0" u="none" strike="noStrike" cap="none">
                  <a:solidFill>
                    <a:srgbClr val="92929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Brainstorming</a:t>
              </a:r>
              <a:endParaRPr sz="2000" b="1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6" name="Google Shape;146;p10"/>
            <p:cNvSpPr txBox="1"/>
            <p:nvPr/>
          </p:nvSpPr>
          <p:spPr>
            <a:xfrm>
              <a:off x="-196794" y="333886"/>
              <a:ext cx="2044529" cy="864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B5B5B5"/>
                  </a:solidFill>
                  <a:latin typeface="Calibri"/>
                  <a:ea typeface="Calibri"/>
                  <a:cs typeface="Calibri"/>
                  <a:sym typeface="Calibri"/>
                </a:rPr>
                <a:t>Problem defined by Management</a:t>
              </a:r>
              <a:endParaRPr sz="18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10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48" name="Google Shape;148;p10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49" name="Google Shape;149;p10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50" name="Google Shape;150;p10"/>
          <p:cNvGrpSpPr/>
          <p:nvPr/>
        </p:nvGrpSpPr>
        <p:grpSpPr>
          <a:xfrm>
            <a:off x="2392872" y="364055"/>
            <a:ext cx="314903" cy="314903"/>
            <a:chOff x="0" y="0"/>
            <a:chExt cx="314902" cy="314902"/>
          </a:xfrm>
        </p:grpSpPr>
        <p:sp>
          <p:nvSpPr>
            <p:cNvPr id="151" name="Google Shape;151;p10"/>
            <p:cNvSpPr/>
            <p:nvPr/>
          </p:nvSpPr>
          <p:spPr>
            <a:xfrm>
              <a:off x="204239" y="204494"/>
              <a:ext cx="42583" cy="41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46" y="0"/>
                    <a:pt x="0" y="4909"/>
                    <a:pt x="0" y="10800"/>
                  </a:cubicBezTo>
                  <a:cubicBezTo>
                    <a:pt x="0" y="16831"/>
                    <a:pt x="4846" y="21600"/>
                    <a:pt x="10800" y="21600"/>
                  </a:cubicBezTo>
                  <a:cubicBezTo>
                    <a:pt x="16754" y="21600"/>
                    <a:pt x="21600" y="16831"/>
                    <a:pt x="21600" y="10800"/>
                  </a:cubicBezTo>
                  <a:cubicBezTo>
                    <a:pt x="21600" y="4909"/>
                    <a:pt x="16754" y="0"/>
                    <a:pt x="10800" y="0"/>
                  </a:cubicBezTo>
                  <a:close/>
                  <a:moveTo>
                    <a:pt x="10800" y="16270"/>
                  </a:moveTo>
                  <a:cubicBezTo>
                    <a:pt x="7754" y="16270"/>
                    <a:pt x="5400" y="13745"/>
                    <a:pt x="5400" y="10800"/>
                  </a:cubicBezTo>
                  <a:cubicBezTo>
                    <a:pt x="5400" y="7855"/>
                    <a:pt x="7754" y="5470"/>
                    <a:pt x="10800" y="5470"/>
                  </a:cubicBezTo>
                  <a:cubicBezTo>
                    <a:pt x="13708" y="5470"/>
                    <a:pt x="16200" y="7855"/>
                    <a:pt x="16200" y="10800"/>
                  </a:cubicBezTo>
                  <a:cubicBezTo>
                    <a:pt x="16200" y="13745"/>
                    <a:pt x="13708" y="16270"/>
                    <a:pt x="10800" y="16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67824" y="204494"/>
              <a:ext cx="42328" cy="41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70" y="0"/>
                  </a:moveTo>
                  <a:cubicBezTo>
                    <a:pt x="4877" y="0"/>
                    <a:pt x="0" y="4909"/>
                    <a:pt x="0" y="10800"/>
                  </a:cubicBezTo>
                  <a:cubicBezTo>
                    <a:pt x="0" y="16831"/>
                    <a:pt x="4877" y="21600"/>
                    <a:pt x="10870" y="21600"/>
                  </a:cubicBezTo>
                  <a:cubicBezTo>
                    <a:pt x="16862" y="21600"/>
                    <a:pt x="21600" y="16831"/>
                    <a:pt x="21600" y="10800"/>
                  </a:cubicBezTo>
                  <a:cubicBezTo>
                    <a:pt x="21600" y="4909"/>
                    <a:pt x="16862" y="0"/>
                    <a:pt x="10870" y="0"/>
                  </a:cubicBezTo>
                  <a:close/>
                  <a:moveTo>
                    <a:pt x="10870" y="16270"/>
                  </a:moveTo>
                  <a:cubicBezTo>
                    <a:pt x="7804" y="16270"/>
                    <a:pt x="5435" y="13745"/>
                    <a:pt x="5435" y="10800"/>
                  </a:cubicBezTo>
                  <a:cubicBezTo>
                    <a:pt x="5435" y="7855"/>
                    <a:pt x="7804" y="5470"/>
                    <a:pt x="10870" y="5470"/>
                  </a:cubicBezTo>
                  <a:cubicBezTo>
                    <a:pt x="13796" y="5470"/>
                    <a:pt x="16305" y="7855"/>
                    <a:pt x="16305" y="10800"/>
                  </a:cubicBezTo>
                  <a:cubicBezTo>
                    <a:pt x="16305" y="13745"/>
                    <a:pt x="13796" y="16270"/>
                    <a:pt x="10870" y="16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125705" y="199394"/>
              <a:ext cx="63236" cy="104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31" y="0"/>
                  </a:moveTo>
                  <a:cubicBezTo>
                    <a:pt x="1862" y="0"/>
                    <a:pt x="1862" y="0"/>
                    <a:pt x="1862" y="0"/>
                  </a:cubicBezTo>
                  <a:cubicBezTo>
                    <a:pt x="838" y="0"/>
                    <a:pt x="0" y="4547"/>
                    <a:pt x="0" y="10800"/>
                  </a:cubicBezTo>
                  <a:cubicBezTo>
                    <a:pt x="0" y="17053"/>
                    <a:pt x="838" y="21600"/>
                    <a:pt x="1862" y="21600"/>
                  </a:cubicBezTo>
                  <a:cubicBezTo>
                    <a:pt x="19831" y="21600"/>
                    <a:pt x="19831" y="21600"/>
                    <a:pt x="19831" y="21600"/>
                  </a:cubicBezTo>
                  <a:cubicBezTo>
                    <a:pt x="20762" y="21600"/>
                    <a:pt x="21600" y="17053"/>
                    <a:pt x="21600" y="10800"/>
                  </a:cubicBezTo>
                  <a:cubicBezTo>
                    <a:pt x="21600" y="4547"/>
                    <a:pt x="20762" y="0"/>
                    <a:pt x="19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25705" y="220303"/>
              <a:ext cx="63236" cy="107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31" y="0"/>
                  </a:moveTo>
                  <a:cubicBezTo>
                    <a:pt x="1862" y="0"/>
                    <a:pt x="1862" y="0"/>
                    <a:pt x="1862" y="0"/>
                  </a:cubicBezTo>
                  <a:cubicBezTo>
                    <a:pt x="838" y="0"/>
                    <a:pt x="0" y="4985"/>
                    <a:pt x="0" y="10523"/>
                  </a:cubicBezTo>
                  <a:cubicBezTo>
                    <a:pt x="0" y="16615"/>
                    <a:pt x="838" y="21600"/>
                    <a:pt x="1862" y="21600"/>
                  </a:cubicBezTo>
                  <a:cubicBezTo>
                    <a:pt x="19831" y="21600"/>
                    <a:pt x="19831" y="21600"/>
                    <a:pt x="19831" y="21600"/>
                  </a:cubicBezTo>
                  <a:cubicBezTo>
                    <a:pt x="20762" y="21600"/>
                    <a:pt x="21600" y="16615"/>
                    <a:pt x="21600" y="10523"/>
                  </a:cubicBezTo>
                  <a:cubicBezTo>
                    <a:pt x="21600" y="4985"/>
                    <a:pt x="20762" y="0"/>
                    <a:pt x="19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78788" y="110406"/>
              <a:ext cx="41818" cy="418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5" y="0"/>
                  </a:moveTo>
                  <a:cubicBezTo>
                    <a:pt x="8416" y="0"/>
                    <a:pt x="0" y="8416"/>
                    <a:pt x="0" y="18935"/>
                  </a:cubicBezTo>
                  <a:cubicBezTo>
                    <a:pt x="0" y="20338"/>
                    <a:pt x="1122" y="21600"/>
                    <a:pt x="2665" y="21600"/>
                  </a:cubicBezTo>
                  <a:cubicBezTo>
                    <a:pt x="4208" y="21600"/>
                    <a:pt x="5330" y="20338"/>
                    <a:pt x="5330" y="18935"/>
                  </a:cubicBezTo>
                  <a:cubicBezTo>
                    <a:pt x="5330" y="11361"/>
                    <a:pt x="11501" y="5330"/>
                    <a:pt x="18935" y="5330"/>
                  </a:cubicBezTo>
                  <a:cubicBezTo>
                    <a:pt x="20338" y="5330"/>
                    <a:pt x="21600" y="4208"/>
                    <a:pt x="21600" y="2665"/>
                  </a:cubicBezTo>
                  <a:cubicBezTo>
                    <a:pt x="21600" y="1122"/>
                    <a:pt x="20338" y="0"/>
                    <a:pt x="18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0" y="0"/>
              <a:ext cx="314902" cy="3149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46" y="5889"/>
                  </a:moveTo>
                  <a:cubicBezTo>
                    <a:pt x="20146" y="2870"/>
                    <a:pt x="20146" y="2870"/>
                    <a:pt x="20146" y="2870"/>
                  </a:cubicBezTo>
                  <a:cubicBezTo>
                    <a:pt x="20146" y="1286"/>
                    <a:pt x="18860" y="0"/>
                    <a:pt x="17276" y="0"/>
                  </a:cubicBezTo>
                  <a:cubicBezTo>
                    <a:pt x="4324" y="0"/>
                    <a:pt x="4324" y="0"/>
                    <a:pt x="4324" y="0"/>
                  </a:cubicBezTo>
                  <a:cubicBezTo>
                    <a:pt x="2740" y="0"/>
                    <a:pt x="1435" y="1286"/>
                    <a:pt x="1435" y="2870"/>
                  </a:cubicBezTo>
                  <a:cubicBezTo>
                    <a:pt x="1435" y="5889"/>
                    <a:pt x="1435" y="5889"/>
                    <a:pt x="1435" y="5889"/>
                  </a:cubicBezTo>
                  <a:cubicBezTo>
                    <a:pt x="596" y="6187"/>
                    <a:pt x="0" y="6970"/>
                    <a:pt x="0" y="7921"/>
                  </a:cubicBezTo>
                  <a:cubicBezTo>
                    <a:pt x="0" y="11518"/>
                    <a:pt x="0" y="11518"/>
                    <a:pt x="0" y="11518"/>
                  </a:cubicBezTo>
                  <a:cubicBezTo>
                    <a:pt x="0" y="12449"/>
                    <a:pt x="596" y="13251"/>
                    <a:pt x="1435" y="13549"/>
                  </a:cubicBezTo>
                  <a:cubicBezTo>
                    <a:pt x="1435" y="18227"/>
                    <a:pt x="1435" y="18227"/>
                    <a:pt x="1435" y="18227"/>
                  </a:cubicBezTo>
                  <a:cubicBezTo>
                    <a:pt x="1435" y="20090"/>
                    <a:pt x="2889" y="21600"/>
                    <a:pt x="4678" y="21600"/>
                  </a:cubicBezTo>
                  <a:cubicBezTo>
                    <a:pt x="6057" y="21600"/>
                    <a:pt x="7231" y="20687"/>
                    <a:pt x="7697" y="19419"/>
                  </a:cubicBezTo>
                  <a:cubicBezTo>
                    <a:pt x="13903" y="19419"/>
                    <a:pt x="13903" y="19419"/>
                    <a:pt x="13903" y="19419"/>
                  </a:cubicBezTo>
                  <a:cubicBezTo>
                    <a:pt x="14369" y="20687"/>
                    <a:pt x="15543" y="21600"/>
                    <a:pt x="16922" y="21600"/>
                  </a:cubicBezTo>
                  <a:cubicBezTo>
                    <a:pt x="18693" y="21600"/>
                    <a:pt x="20146" y="20090"/>
                    <a:pt x="20146" y="18227"/>
                  </a:cubicBezTo>
                  <a:cubicBezTo>
                    <a:pt x="20146" y="13549"/>
                    <a:pt x="20146" y="13549"/>
                    <a:pt x="20146" y="13549"/>
                  </a:cubicBezTo>
                  <a:cubicBezTo>
                    <a:pt x="20985" y="13251"/>
                    <a:pt x="21600" y="12449"/>
                    <a:pt x="21600" y="11518"/>
                  </a:cubicBezTo>
                  <a:cubicBezTo>
                    <a:pt x="21600" y="7921"/>
                    <a:pt x="21600" y="7921"/>
                    <a:pt x="21600" y="7921"/>
                  </a:cubicBezTo>
                  <a:cubicBezTo>
                    <a:pt x="21600" y="6970"/>
                    <a:pt x="20985" y="6187"/>
                    <a:pt x="20146" y="5889"/>
                  </a:cubicBezTo>
                  <a:close/>
                  <a:moveTo>
                    <a:pt x="20146" y="11518"/>
                  </a:moveTo>
                  <a:cubicBezTo>
                    <a:pt x="20146" y="11909"/>
                    <a:pt x="19830" y="12244"/>
                    <a:pt x="19438" y="12244"/>
                  </a:cubicBezTo>
                  <a:cubicBezTo>
                    <a:pt x="18711" y="12244"/>
                    <a:pt x="18711" y="12244"/>
                    <a:pt x="18711" y="12244"/>
                  </a:cubicBezTo>
                  <a:cubicBezTo>
                    <a:pt x="18711" y="18227"/>
                    <a:pt x="18711" y="18227"/>
                    <a:pt x="18711" y="18227"/>
                  </a:cubicBezTo>
                  <a:cubicBezTo>
                    <a:pt x="18711" y="19289"/>
                    <a:pt x="17910" y="20146"/>
                    <a:pt x="16922" y="20146"/>
                  </a:cubicBezTo>
                  <a:cubicBezTo>
                    <a:pt x="15934" y="20146"/>
                    <a:pt x="15114" y="19289"/>
                    <a:pt x="15114" y="18227"/>
                  </a:cubicBezTo>
                  <a:cubicBezTo>
                    <a:pt x="15114" y="17984"/>
                    <a:pt x="15114" y="17984"/>
                    <a:pt x="15114" y="17984"/>
                  </a:cubicBezTo>
                  <a:cubicBezTo>
                    <a:pt x="6467" y="17984"/>
                    <a:pt x="6467" y="17984"/>
                    <a:pt x="6467" y="17984"/>
                  </a:cubicBezTo>
                  <a:cubicBezTo>
                    <a:pt x="6467" y="18227"/>
                    <a:pt x="6467" y="18227"/>
                    <a:pt x="6467" y="18227"/>
                  </a:cubicBezTo>
                  <a:cubicBezTo>
                    <a:pt x="6467" y="19289"/>
                    <a:pt x="5666" y="20146"/>
                    <a:pt x="4678" y="20146"/>
                  </a:cubicBezTo>
                  <a:cubicBezTo>
                    <a:pt x="3690" y="20146"/>
                    <a:pt x="2889" y="19289"/>
                    <a:pt x="2889" y="18227"/>
                  </a:cubicBezTo>
                  <a:cubicBezTo>
                    <a:pt x="2889" y="12244"/>
                    <a:pt x="2889" y="12244"/>
                    <a:pt x="2889" y="12244"/>
                  </a:cubicBezTo>
                  <a:cubicBezTo>
                    <a:pt x="2162" y="12244"/>
                    <a:pt x="2162" y="12244"/>
                    <a:pt x="2162" y="12244"/>
                  </a:cubicBezTo>
                  <a:cubicBezTo>
                    <a:pt x="1752" y="12244"/>
                    <a:pt x="1435" y="11909"/>
                    <a:pt x="1435" y="11518"/>
                  </a:cubicBezTo>
                  <a:cubicBezTo>
                    <a:pt x="1435" y="7921"/>
                    <a:pt x="1435" y="7921"/>
                    <a:pt x="1435" y="7921"/>
                  </a:cubicBezTo>
                  <a:cubicBezTo>
                    <a:pt x="1435" y="7511"/>
                    <a:pt x="1752" y="7194"/>
                    <a:pt x="2162" y="7194"/>
                  </a:cubicBezTo>
                  <a:cubicBezTo>
                    <a:pt x="2870" y="7194"/>
                    <a:pt x="2870" y="7194"/>
                    <a:pt x="2870" y="7194"/>
                  </a:cubicBezTo>
                  <a:cubicBezTo>
                    <a:pt x="2870" y="5032"/>
                    <a:pt x="2870" y="5032"/>
                    <a:pt x="2870" y="5032"/>
                  </a:cubicBezTo>
                  <a:cubicBezTo>
                    <a:pt x="2870" y="3597"/>
                    <a:pt x="3597" y="2889"/>
                    <a:pt x="5032" y="2889"/>
                  </a:cubicBezTo>
                  <a:cubicBezTo>
                    <a:pt x="6486" y="2889"/>
                    <a:pt x="15114" y="2889"/>
                    <a:pt x="16549" y="2889"/>
                  </a:cubicBezTo>
                  <a:cubicBezTo>
                    <a:pt x="17984" y="2889"/>
                    <a:pt x="18711" y="3597"/>
                    <a:pt x="18711" y="5032"/>
                  </a:cubicBezTo>
                  <a:cubicBezTo>
                    <a:pt x="18711" y="7194"/>
                    <a:pt x="18711" y="7194"/>
                    <a:pt x="18711" y="7194"/>
                  </a:cubicBezTo>
                  <a:cubicBezTo>
                    <a:pt x="19438" y="7194"/>
                    <a:pt x="19438" y="7194"/>
                    <a:pt x="19438" y="7194"/>
                  </a:cubicBezTo>
                  <a:cubicBezTo>
                    <a:pt x="19830" y="7194"/>
                    <a:pt x="20146" y="7511"/>
                    <a:pt x="20146" y="7921"/>
                  </a:cubicBezTo>
                  <a:lnTo>
                    <a:pt x="20146" y="115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57625" y="88988"/>
              <a:ext cx="199396" cy="9459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75" y="0"/>
                  </a:moveTo>
                  <a:cubicBezTo>
                    <a:pt x="2854" y="0"/>
                    <a:pt x="2854" y="0"/>
                    <a:pt x="2854" y="0"/>
                  </a:cubicBezTo>
                  <a:cubicBezTo>
                    <a:pt x="1295" y="0"/>
                    <a:pt x="0" y="2731"/>
                    <a:pt x="0" y="6021"/>
                  </a:cubicBezTo>
                  <a:cubicBezTo>
                    <a:pt x="0" y="15579"/>
                    <a:pt x="0" y="15579"/>
                    <a:pt x="0" y="15579"/>
                  </a:cubicBezTo>
                  <a:cubicBezTo>
                    <a:pt x="0" y="18931"/>
                    <a:pt x="1295" y="21600"/>
                    <a:pt x="2854" y="21600"/>
                  </a:cubicBezTo>
                  <a:cubicBezTo>
                    <a:pt x="18775" y="21600"/>
                    <a:pt x="18775" y="21600"/>
                    <a:pt x="18775" y="21600"/>
                  </a:cubicBezTo>
                  <a:cubicBezTo>
                    <a:pt x="20335" y="21600"/>
                    <a:pt x="21600" y="18931"/>
                    <a:pt x="21600" y="15579"/>
                  </a:cubicBezTo>
                  <a:cubicBezTo>
                    <a:pt x="21600" y="6021"/>
                    <a:pt x="21600" y="6021"/>
                    <a:pt x="21600" y="6021"/>
                  </a:cubicBezTo>
                  <a:cubicBezTo>
                    <a:pt x="21600" y="2731"/>
                    <a:pt x="20335" y="0"/>
                    <a:pt x="18775" y="0"/>
                  </a:cubicBezTo>
                  <a:close/>
                  <a:moveTo>
                    <a:pt x="20482" y="15579"/>
                  </a:moveTo>
                  <a:cubicBezTo>
                    <a:pt x="20482" y="17566"/>
                    <a:pt x="19717" y="19179"/>
                    <a:pt x="18775" y="19179"/>
                  </a:cubicBezTo>
                  <a:cubicBezTo>
                    <a:pt x="2854" y="19179"/>
                    <a:pt x="2854" y="19179"/>
                    <a:pt x="2854" y="19179"/>
                  </a:cubicBezTo>
                  <a:cubicBezTo>
                    <a:pt x="1913" y="19179"/>
                    <a:pt x="1148" y="17566"/>
                    <a:pt x="1148" y="15579"/>
                  </a:cubicBezTo>
                  <a:cubicBezTo>
                    <a:pt x="1148" y="6021"/>
                    <a:pt x="1148" y="6021"/>
                    <a:pt x="1148" y="6021"/>
                  </a:cubicBezTo>
                  <a:cubicBezTo>
                    <a:pt x="1148" y="4034"/>
                    <a:pt x="1913" y="2421"/>
                    <a:pt x="2854" y="2421"/>
                  </a:cubicBezTo>
                  <a:cubicBezTo>
                    <a:pt x="18775" y="2421"/>
                    <a:pt x="18775" y="2421"/>
                    <a:pt x="18775" y="2421"/>
                  </a:cubicBezTo>
                  <a:cubicBezTo>
                    <a:pt x="19717" y="2421"/>
                    <a:pt x="20482" y="4034"/>
                    <a:pt x="20482" y="6021"/>
                  </a:cubicBezTo>
                  <a:lnTo>
                    <a:pt x="20482" y="15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8" name="Google Shape;158;p10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59" name="Google Shape;159;p10"/>
          <p:cNvSpPr txBox="1"/>
          <p:nvPr/>
        </p:nvSpPr>
        <p:spPr>
          <a:xfrm>
            <a:off x="4417495" y="14908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0" name="Google Shape;160;p10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1" name="Google Shape;161;p10"/>
          <p:cNvSpPr/>
          <p:nvPr/>
        </p:nvSpPr>
        <p:spPr>
          <a:xfrm rot="10800000">
            <a:off x="5964025" y="197347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0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4" name="Google Shape;164;p10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5" name="Google Shape;165;p10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10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7" name="Google Shape;167;p10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68" name="Google Shape;168;p10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9" name="Google Shape;169;p10"/>
          <p:cNvSpPr txBox="1"/>
          <p:nvPr/>
        </p:nvSpPr>
        <p:spPr>
          <a:xfrm>
            <a:off x="427675" y="3041427"/>
            <a:ext cx="374247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Vida uses the environment to quickly integrate all the </a:t>
            </a:r>
            <a:r>
              <a:rPr lang="en-US" sz="2000" dirty="0" err="1">
                <a:sym typeface="Calibri"/>
              </a:rPr>
              <a:t>the</a:t>
            </a:r>
            <a:r>
              <a:rPr lang="en-US" sz="2000" dirty="0">
                <a:sym typeface="Calibri"/>
              </a:rPr>
              <a:t> data on the premier asset.</a:t>
            </a:r>
            <a:endParaRPr sz="2000" dirty="0">
              <a:sym typeface="Calibri"/>
            </a:endParaRPr>
          </a:p>
        </p:txBody>
      </p:sp>
      <p:grpSp>
        <p:nvGrpSpPr>
          <p:cNvPr id="170" name="Google Shape;170;p10"/>
          <p:cNvGrpSpPr/>
          <p:nvPr/>
        </p:nvGrpSpPr>
        <p:grpSpPr>
          <a:xfrm>
            <a:off x="1242947" y="387041"/>
            <a:ext cx="2111926" cy="2588651"/>
            <a:chOff x="8998112" y="1806343"/>
            <a:chExt cx="2111926" cy="2588651"/>
          </a:xfrm>
        </p:grpSpPr>
        <p:sp>
          <p:nvSpPr>
            <p:cNvPr id="171" name="Google Shape;171;p10"/>
            <p:cNvSpPr txBox="1"/>
            <p:nvPr/>
          </p:nvSpPr>
          <p:spPr>
            <a:xfrm>
              <a:off x="8998112" y="4041051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Engineer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72" name="Google Shape;172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98125" y="1806343"/>
              <a:ext cx="2111913" cy="21119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" name="Google Shape;17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0871" y="2051379"/>
            <a:ext cx="2111903" cy="21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 txBox="1"/>
          <p:nvPr/>
        </p:nvSpPr>
        <p:spPr>
          <a:xfrm>
            <a:off x="8600871" y="4165758"/>
            <a:ext cx="211191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Scientist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8543263" y="4453040"/>
            <a:ext cx="239018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Alaina starts building out features about the premier asset.</a:t>
            </a:r>
            <a:endParaRPr sz="2000" dirty="0">
              <a:sym typeface="Calibri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6111186" y="4404397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1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84" name="Google Shape;184;p11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5" name="Google Shape;185;p11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6" name="Google Shape;186;p11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87" name="Google Shape;187;p11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188" name="Google Shape;188;p11"/>
          <p:cNvSpPr txBox="1"/>
          <p:nvPr/>
        </p:nvSpPr>
        <p:spPr>
          <a:xfrm>
            <a:off x="4417495" y="14908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9" name="Google Shape;189;p11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0" name="Google Shape;190;p11"/>
          <p:cNvSpPr/>
          <p:nvPr/>
        </p:nvSpPr>
        <p:spPr>
          <a:xfrm rot="10800000">
            <a:off x="5963977" y="2125984"/>
            <a:ext cx="264000" cy="15570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1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3" name="Google Shape;193;p11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4" name="Google Shape;194;p11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11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96" name="Google Shape;196;p11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197" name="Google Shape;197;p11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198" name="Google Shape;198;p11"/>
          <p:cNvGrpSpPr/>
          <p:nvPr/>
        </p:nvGrpSpPr>
        <p:grpSpPr>
          <a:xfrm>
            <a:off x="1861593" y="1100405"/>
            <a:ext cx="2219445" cy="3709711"/>
            <a:chOff x="8600871" y="2051379"/>
            <a:chExt cx="2219445" cy="3709711"/>
          </a:xfrm>
        </p:grpSpPr>
        <p:pic>
          <p:nvPicPr>
            <p:cNvPr id="199" name="Google Shape;19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00871" y="2051379"/>
              <a:ext cx="2111903" cy="211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1"/>
            <p:cNvSpPr txBox="1"/>
            <p:nvPr/>
          </p:nvSpPr>
          <p:spPr>
            <a:xfrm>
              <a:off x="8600871" y="4165758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1" name="Google Shape;201;p11"/>
            <p:cNvSpPr txBox="1"/>
            <p:nvPr/>
          </p:nvSpPr>
          <p:spPr>
            <a:xfrm>
              <a:off x="8600871" y="4453040"/>
              <a:ext cx="2219445" cy="1308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2000"/>
                <a:buFont typeface="Calibri"/>
                <a:buNone/>
              </a:pPr>
              <a:r>
                <a:rPr lang="en-US" sz="2000" dirty="0">
                  <a:sym typeface="Calibri"/>
                </a:rPr>
                <a:t>Alaina leverages the new features and reviews them with </a:t>
              </a:r>
              <a:r>
                <a:rPr lang="en-US" sz="2000" dirty="0" err="1">
                  <a:sym typeface="Calibri"/>
                </a:rPr>
                <a:t>Matei</a:t>
              </a:r>
              <a:r>
                <a:rPr lang="en-US" sz="2000" dirty="0">
                  <a:sym typeface="Calibri"/>
                </a:rPr>
                <a:t>.</a:t>
              </a:r>
              <a:endParaRPr sz="2000" dirty="0">
                <a:sym typeface="Calibri"/>
              </a:endParaRPr>
            </a:p>
          </p:txBody>
        </p:sp>
      </p:grpSp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0471" y="1973474"/>
            <a:ext cx="2082279" cy="211437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"/>
          <p:cNvSpPr txBox="1"/>
          <p:nvPr/>
        </p:nvSpPr>
        <p:spPr>
          <a:xfrm>
            <a:off x="8218494" y="4256870"/>
            <a:ext cx="235140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Matter Expert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8350471" y="4772752"/>
            <a:ext cx="22194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Matei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reviews the features and requests additional features to certify model.</a:t>
            </a:r>
            <a:endParaRPr sz="2000" b="0" i="0" u="none" strike="noStrike" cap="none" dirty="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Two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096931" y="4361761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Two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12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14" name="Google Shape;214;p12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15" name="Google Shape;215;p12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16" name="Google Shape;216;p12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17" name="Google Shape;217;p12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grpSp>
        <p:nvGrpSpPr>
          <p:cNvPr id="218" name="Google Shape;218;p12"/>
          <p:cNvGrpSpPr/>
          <p:nvPr/>
        </p:nvGrpSpPr>
        <p:grpSpPr>
          <a:xfrm>
            <a:off x="347419" y="6409323"/>
            <a:ext cx="224084" cy="221158"/>
            <a:chOff x="0" y="0"/>
            <a:chExt cx="224083" cy="221157"/>
          </a:xfrm>
        </p:grpSpPr>
        <p:sp>
          <p:nvSpPr>
            <p:cNvPr id="219" name="Google Shape;219;p12">
              <a:hlinkClick r:id="" action="ppaction://hlinkshowjump?jump=previousslide"/>
            </p:cNvPr>
            <p:cNvSpPr/>
            <p:nvPr/>
          </p:nvSpPr>
          <p:spPr>
            <a:xfrm>
              <a:off x="85854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2">
              <a:hlinkClick r:id="" action="ppaction://hlinkshowjump?jump=previous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2"/>
          <p:cNvGrpSpPr/>
          <p:nvPr/>
        </p:nvGrpSpPr>
        <p:grpSpPr>
          <a:xfrm flipH="1">
            <a:off x="933707" y="6409323"/>
            <a:ext cx="224084" cy="221158"/>
            <a:chOff x="0" y="0"/>
            <a:chExt cx="224083" cy="221157"/>
          </a:xfrm>
        </p:grpSpPr>
        <p:sp>
          <p:nvSpPr>
            <p:cNvPr id="222" name="Google Shape;222;p12">
              <a:hlinkClick r:id="" action="ppaction://hlinkshowjump?jump=nextslide"/>
            </p:cNvPr>
            <p:cNvSpPr/>
            <p:nvPr/>
          </p:nvSpPr>
          <p:spPr>
            <a:xfrm>
              <a:off x="85855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2">
              <a:hlinkClick r:id="" action="ppaction://hlinkshowjump?jump=next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4" name="Google Shape;224;p12"/>
          <p:cNvCxnSpPr/>
          <p:nvPr/>
        </p:nvCxnSpPr>
        <p:spPr>
          <a:xfrm>
            <a:off x="552708" y="6522684"/>
            <a:ext cx="381001" cy="1"/>
          </a:xfrm>
          <a:prstGeom prst="straightConnector1">
            <a:avLst/>
          </a:prstGeom>
          <a:noFill/>
          <a:ln w="12700" cap="flat" cmpd="sng">
            <a:solidFill>
              <a:srgbClr val="E0E0E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25" name="Google Shape;225;p12"/>
          <p:cNvSpPr txBox="1"/>
          <p:nvPr/>
        </p:nvSpPr>
        <p:spPr>
          <a:xfrm>
            <a:off x="4417495" y="14908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Google Shape;226;p12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27" name="Google Shape;227;p12"/>
          <p:cNvSpPr/>
          <p:nvPr/>
        </p:nvSpPr>
        <p:spPr>
          <a:xfrm rot="10800000">
            <a:off x="5964025" y="197347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Google Shape;229;p12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0" name="Google Shape;230;p12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1" name="Google Shape;231;p12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2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33" name="Google Shape;233;p12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34" name="Google Shape;234;p12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35" name="Google Shape;235;p12"/>
          <p:cNvGrpSpPr/>
          <p:nvPr/>
        </p:nvGrpSpPr>
        <p:grpSpPr>
          <a:xfrm>
            <a:off x="7904590" y="1973474"/>
            <a:ext cx="3742470" cy="3346883"/>
            <a:chOff x="510799" y="387041"/>
            <a:chExt cx="3742470" cy="3346883"/>
          </a:xfrm>
        </p:grpSpPr>
        <p:sp>
          <p:nvSpPr>
            <p:cNvPr id="236" name="Google Shape;236;p12"/>
            <p:cNvSpPr txBox="1"/>
            <p:nvPr/>
          </p:nvSpPr>
          <p:spPr>
            <a:xfrm>
              <a:off x="510799" y="3041427"/>
              <a:ext cx="3742470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2000"/>
                <a:buFont typeface="Calibri"/>
                <a:buNone/>
              </a:pPr>
              <a:r>
                <a:rPr lang="en-US" sz="2000" dirty="0">
                  <a:sym typeface="Calibri"/>
                </a:rPr>
                <a:t>Vida adds streaming data to the set available to Alaina.</a:t>
              </a:r>
              <a:endParaRPr sz="2000" dirty="0">
                <a:sym typeface="Calibri"/>
              </a:endParaRPr>
            </a:p>
          </p:txBody>
        </p:sp>
        <p:grpSp>
          <p:nvGrpSpPr>
            <p:cNvPr id="237" name="Google Shape;237;p12"/>
            <p:cNvGrpSpPr/>
            <p:nvPr/>
          </p:nvGrpSpPr>
          <p:grpSpPr>
            <a:xfrm>
              <a:off x="1242947" y="387041"/>
              <a:ext cx="2111926" cy="2588651"/>
              <a:chOff x="8998112" y="1806343"/>
              <a:chExt cx="2111926" cy="2588651"/>
            </a:xfrm>
          </p:grpSpPr>
          <p:sp>
            <p:nvSpPr>
              <p:cNvPr id="238" name="Google Shape;238;p12"/>
              <p:cNvSpPr txBox="1"/>
              <p:nvPr/>
            </p:nvSpPr>
            <p:spPr>
              <a:xfrm>
                <a:off x="8998112" y="4041051"/>
                <a:ext cx="2111913" cy="353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8100" tIns="38100" rIns="38100" bIns="381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29292"/>
                  </a:buClr>
                  <a:buSzPts val="1800"/>
                  <a:buFont typeface="Helvetica Neue"/>
                  <a:buNone/>
                </a:pPr>
                <a:r>
                  <a:rPr lang="en-US" sz="1800" b="1" i="0" u="none" strike="noStrike" cap="none" dirty="0">
                    <a:solidFill>
                      <a:schemeClr val="tx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Data Engineer</a:t>
                </a:r>
                <a:endParaRPr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39" name="Google Shape;239;p1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8998125" y="1806343"/>
                <a:ext cx="2111913" cy="21119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0" name="Google Shape;240;p12"/>
          <p:cNvGrpSpPr/>
          <p:nvPr/>
        </p:nvGrpSpPr>
        <p:grpSpPr>
          <a:xfrm>
            <a:off x="1772146" y="774083"/>
            <a:ext cx="2390180" cy="3094158"/>
            <a:chOff x="8543263" y="2051379"/>
            <a:chExt cx="2390180" cy="3094158"/>
          </a:xfrm>
        </p:grpSpPr>
        <p:pic>
          <p:nvPicPr>
            <p:cNvPr id="241" name="Google Shape;241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00871" y="2051379"/>
              <a:ext cx="2111903" cy="211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2"/>
            <p:cNvSpPr txBox="1"/>
            <p:nvPr/>
          </p:nvSpPr>
          <p:spPr>
            <a:xfrm>
              <a:off x="8600871" y="4165758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3" name="Google Shape;243;p12"/>
            <p:cNvSpPr txBox="1"/>
            <p:nvPr/>
          </p:nvSpPr>
          <p:spPr>
            <a:xfrm>
              <a:off x="8543263" y="4453040"/>
              <a:ext cx="2390180" cy="69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chemeClr val="tx1"/>
                  </a:solidFill>
                  <a:sym typeface="Calibri"/>
                </a:rPr>
                <a:t>Alaina asks Vida to get some more data.</a:t>
              </a:r>
              <a:endParaRPr sz="2000" dirty="0">
                <a:solidFill>
                  <a:schemeClr val="tx1"/>
                </a:solidFill>
                <a:sym typeface="Calibri"/>
              </a:endParaRPr>
            </a:p>
          </p:txBody>
        </p:sp>
      </p:grpSp>
      <p:sp>
        <p:nvSpPr>
          <p:cNvPr id="244" name="Google Shape;244;p12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3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0" name="Google Shape;250;p13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51" name="Google Shape;251;p13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2" name="Google Shape;252;p13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3" name="Google Shape;253;p13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54" name="Google Shape;254;p13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grpSp>
        <p:nvGrpSpPr>
          <p:cNvPr id="255" name="Google Shape;255;p13"/>
          <p:cNvGrpSpPr/>
          <p:nvPr/>
        </p:nvGrpSpPr>
        <p:grpSpPr>
          <a:xfrm>
            <a:off x="347419" y="6409323"/>
            <a:ext cx="224084" cy="221158"/>
            <a:chOff x="0" y="0"/>
            <a:chExt cx="224083" cy="221157"/>
          </a:xfrm>
        </p:grpSpPr>
        <p:sp>
          <p:nvSpPr>
            <p:cNvPr id="256" name="Google Shape;256;p13">
              <a:hlinkClick r:id="" action="ppaction://hlinkshowjump?jump=previousslide"/>
            </p:cNvPr>
            <p:cNvSpPr/>
            <p:nvPr/>
          </p:nvSpPr>
          <p:spPr>
            <a:xfrm>
              <a:off x="85854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3">
              <a:hlinkClick r:id="" action="ppaction://hlinkshowjump?jump=previous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13"/>
          <p:cNvGrpSpPr/>
          <p:nvPr/>
        </p:nvGrpSpPr>
        <p:grpSpPr>
          <a:xfrm flipH="1">
            <a:off x="933707" y="6409323"/>
            <a:ext cx="224084" cy="221158"/>
            <a:chOff x="0" y="0"/>
            <a:chExt cx="224083" cy="221157"/>
          </a:xfrm>
        </p:grpSpPr>
        <p:sp>
          <p:nvSpPr>
            <p:cNvPr id="259" name="Google Shape;259;p13">
              <a:hlinkClick r:id="" action="ppaction://hlinkshowjump?jump=nextslide"/>
            </p:cNvPr>
            <p:cNvSpPr/>
            <p:nvPr/>
          </p:nvSpPr>
          <p:spPr>
            <a:xfrm>
              <a:off x="85855" y="65735"/>
              <a:ext cx="52374" cy="896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193" y="2285"/>
                  </a:moveTo>
                  <a:cubicBezTo>
                    <a:pt x="6658" y="10800"/>
                    <a:pt x="6658" y="10800"/>
                    <a:pt x="6658" y="10800"/>
                  </a:cubicBezTo>
                  <a:cubicBezTo>
                    <a:pt x="21193" y="19286"/>
                    <a:pt x="21193" y="19286"/>
                    <a:pt x="21193" y="19286"/>
                  </a:cubicBezTo>
                  <a:cubicBezTo>
                    <a:pt x="21448" y="19434"/>
                    <a:pt x="21600" y="19612"/>
                    <a:pt x="21600" y="19790"/>
                  </a:cubicBezTo>
                  <a:cubicBezTo>
                    <a:pt x="21600" y="19968"/>
                    <a:pt x="21448" y="20176"/>
                    <a:pt x="21193" y="20295"/>
                  </a:cubicBezTo>
                  <a:cubicBezTo>
                    <a:pt x="19364" y="21363"/>
                    <a:pt x="19364" y="21363"/>
                    <a:pt x="19364" y="21363"/>
                  </a:cubicBezTo>
                  <a:cubicBezTo>
                    <a:pt x="19160" y="21511"/>
                    <a:pt x="18805" y="21600"/>
                    <a:pt x="18500" y="21600"/>
                  </a:cubicBezTo>
                  <a:cubicBezTo>
                    <a:pt x="18195" y="21600"/>
                    <a:pt x="17890" y="21511"/>
                    <a:pt x="17636" y="21363"/>
                  </a:cubicBezTo>
                  <a:cubicBezTo>
                    <a:pt x="407" y="11304"/>
                    <a:pt x="407" y="11304"/>
                    <a:pt x="407" y="11304"/>
                  </a:cubicBezTo>
                  <a:cubicBezTo>
                    <a:pt x="152" y="11156"/>
                    <a:pt x="0" y="10948"/>
                    <a:pt x="0" y="10800"/>
                  </a:cubicBezTo>
                  <a:cubicBezTo>
                    <a:pt x="0" y="10622"/>
                    <a:pt x="152" y="10414"/>
                    <a:pt x="407" y="10296"/>
                  </a:cubicBezTo>
                  <a:cubicBezTo>
                    <a:pt x="17636" y="208"/>
                    <a:pt x="17636" y="208"/>
                    <a:pt x="17636" y="208"/>
                  </a:cubicBezTo>
                  <a:cubicBezTo>
                    <a:pt x="17890" y="89"/>
                    <a:pt x="18195" y="0"/>
                    <a:pt x="18500" y="0"/>
                  </a:cubicBezTo>
                  <a:cubicBezTo>
                    <a:pt x="18805" y="0"/>
                    <a:pt x="19160" y="89"/>
                    <a:pt x="19364" y="208"/>
                  </a:cubicBezTo>
                  <a:cubicBezTo>
                    <a:pt x="21193" y="1305"/>
                    <a:pt x="21193" y="1305"/>
                    <a:pt x="21193" y="1305"/>
                  </a:cubicBezTo>
                  <a:cubicBezTo>
                    <a:pt x="21448" y="1424"/>
                    <a:pt x="21600" y="1602"/>
                    <a:pt x="21600" y="1780"/>
                  </a:cubicBezTo>
                  <a:cubicBezTo>
                    <a:pt x="21600" y="1958"/>
                    <a:pt x="21448" y="2166"/>
                    <a:pt x="21193" y="2285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3">
              <a:hlinkClick r:id="" action="ppaction://hlinkshowjump?jump=nextslide"/>
            </p:cNvPr>
            <p:cNvSpPr/>
            <p:nvPr/>
          </p:nvSpPr>
          <p:spPr>
            <a:xfrm>
              <a:off x="0" y="0"/>
              <a:ext cx="224083" cy="2211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477" y="907"/>
                  </a:moveTo>
                  <a:cubicBezTo>
                    <a:pt x="19709" y="907"/>
                    <a:pt x="20706" y="1925"/>
                    <a:pt x="20706" y="3173"/>
                  </a:cubicBezTo>
                  <a:cubicBezTo>
                    <a:pt x="20706" y="18427"/>
                    <a:pt x="20706" y="18427"/>
                    <a:pt x="20706" y="18427"/>
                  </a:cubicBezTo>
                  <a:cubicBezTo>
                    <a:pt x="20706" y="19675"/>
                    <a:pt x="19709" y="20693"/>
                    <a:pt x="18477" y="20693"/>
                  </a:cubicBezTo>
                  <a:cubicBezTo>
                    <a:pt x="3123" y="20693"/>
                    <a:pt x="3123" y="20693"/>
                    <a:pt x="3123" y="20693"/>
                  </a:cubicBezTo>
                  <a:cubicBezTo>
                    <a:pt x="1891" y="20693"/>
                    <a:pt x="887" y="19675"/>
                    <a:pt x="887" y="18427"/>
                  </a:cubicBezTo>
                  <a:cubicBezTo>
                    <a:pt x="887" y="3173"/>
                    <a:pt x="887" y="3173"/>
                    <a:pt x="887" y="3173"/>
                  </a:cubicBezTo>
                  <a:cubicBezTo>
                    <a:pt x="887" y="1925"/>
                    <a:pt x="1891" y="907"/>
                    <a:pt x="3123" y="907"/>
                  </a:cubicBezTo>
                  <a:cubicBezTo>
                    <a:pt x="18477" y="907"/>
                    <a:pt x="18477" y="907"/>
                    <a:pt x="18477" y="907"/>
                  </a:cubicBezTo>
                  <a:moveTo>
                    <a:pt x="18477" y="0"/>
                  </a:moveTo>
                  <a:cubicBezTo>
                    <a:pt x="3123" y="0"/>
                    <a:pt x="3123" y="0"/>
                    <a:pt x="3123" y="0"/>
                  </a:cubicBezTo>
                  <a:cubicBezTo>
                    <a:pt x="1397" y="0"/>
                    <a:pt x="0" y="1424"/>
                    <a:pt x="0" y="3173"/>
                  </a:cubicBezTo>
                  <a:cubicBezTo>
                    <a:pt x="0" y="18427"/>
                    <a:pt x="0" y="18427"/>
                    <a:pt x="0" y="18427"/>
                  </a:cubicBezTo>
                  <a:cubicBezTo>
                    <a:pt x="0" y="20184"/>
                    <a:pt x="1397" y="21600"/>
                    <a:pt x="3123" y="21600"/>
                  </a:cubicBezTo>
                  <a:cubicBezTo>
                    <a:pt x="18477" y="21600"/>
                    <a:pt x="18477" y="21600"/>
                    <a:pt x="18477" y="21600"/>
                  </a:cubicBezTo>
                  <a:cubicBezTo>
                    <a:pt x="20203" y="21600"/>
                    <a:pt x="21600" y="20184"/>
                    <a:pt x="21600" y="18427"/>
                  </a:cubicBezTo>
                  <a:cubicBezTo>
                    <a:pt x="21600" y="3173"/>
                    <a:pt x="21600" y="3173"/>
                    <a:pt x="21600" y="3173"/>
                  </a:cubicBezTo>
                  <a:cubicBezTo>
                    <a:pt x="21600" y="1424"/>
                    <a:pt x="20203" y="0"/>
                    <a:pt x="18477" y="0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1" name="Google Shape;261;p13"/>
          <p:cNvCxnSpPr/>
          <p:nvPr/>
        </p:nvCxnSpPr>
        <p:spPr>
          <a:xfrm>
            <a:off x="552708" y="6522684"/>
            <a:ext cx="381001" cy="1"/>
          </a:xfrm>
          <a:prstGeom prst="straightConnector1">
            <a:avLst/>
          </a:prstGeom>
          <a:noFill/>
          <a:ln w="12700" cap="flat" cmpd="sng">
            <a:solidFill>
              <a:srgbClr val="E0E0E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262" name="Google Shape;262;p13"/>
          <p:cNvSpPr txBox="1"/>
          <p:nvPr/>
        </p:nvSpPr>
        <p:spPr>
          <a:xfrm>
            <a:off x="4417495" y="1490872"/>
            <a:ext cx="3155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4" name="Google Shape;264;p13"/>
          <p:cNvSpPr/>
          <p:nvPr/>
        </p:nvSpPr>
        <p:spPr>
          <a:xfrm rot="10800000">
            <a:off x="5963975" y="2076777"/>
            <a:ext cx="264000" cy="52500"/>
          </a:xfrm>
          <a:prstGeom prst="triangle">
            <a:avLst>
              <a:gd name="adj" fmla="val 44905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" name="Google Shape;266;p13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67" name="Google Shape;267;p13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8" name="Google Shape;268;p13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13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70" name="Google Shape;270;p13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1" name="Google Shape;271;p13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72" name="Google Shape;272;p13"/>
          <p:cNvGrpSpPr/>
          <p:nvPr/>
        </p:nvGrpSpPr>
        <p:grpSpPr>
          <a:xfrm>
            <a:off x="1861593" y="1100405"/>
            <a:ext cx="2219445" cy="3709711"/>
            <a:chOff x="8600871" y="2051379"/>
            <a:chExt cx="2219445" cy="3709711"/>
          </a:xfrm>
        </p:grpSpPr>
        <p:pic>
          <p:nvPicPr>
            <p:cNvPr id="273" name="Google Shape;273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00871" y="2051379"/>
              <a:ext cx="2111903" cy="2114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13"/>
            <p:cNvSpPr txBox="1"/>
            <p:nvPr/>
          </p:nvSpPr>
          <p:spPr>
            <a:xfrm>
              <a:off x="8600871" y="4165758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13"/>
            <p:cNvSpPr txBox="1"/>
            <p:nvPr/>
          </p:nvSpPr>
          <p:spPr>
            <a:xfrm>
              <a:off x="8600871" y="4453040"/>
              <a:ext cx="2219445" cy="1308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5B5B5"/>
                </a:buClr>
                <a:buSzPts val="2000"/>
                <a:buFont typeface="Calibri"/>
                <a:buNone/>
              </a:pPr>
              <a:r>
                <a:rPr lang="en-US" sz="2000" dirty="0">
                  <a:sym typeface="Calibri"/>
                </a:rPr>
                <a:t>Alaina leverages the new features and reviews them with Matai.</a:t>
              </a:r>
              <a:endParaRPr sz="2000" dirty="0">
                <a:sym typeface="Calibri"/>
              </a:endParaRPr>
            </a:p>
          </p:txBody>
        </p:sp>
      </p:grpSp>
      <p:pic>
        <p:nvPicPr>
          <p:cNvPr id="276" name="Google Shape;27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0471" y="1973474"/>
            <a:ext cx="2082279" cy="2114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3"/>
          <p:cNvSpPr txBox="1"/>
          <p:nvPr/>
        </p:nvSpPr>
        <p:spPr>
          <a:xfrm>
            <a:off x="8218494" y="4256870"/>
            <a:ext cx="2351403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Subject Matter Expert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350471" y="4848952"/>
            <a:ext cx="22194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Matei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reviews the features and </a:t>
            </a:r>
            <a:r>
              <a:rPr lang="en-US" sz="20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agrees they are good predictors</a:t>
            </a:r>
            <a:endParaRPr sz="2000" b="0" i="0" u="none" strike="noStrike" cap="none" dirty="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 3 - 89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6082614" y="439010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 3 - 89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/>
        </p:nvSpPr>
        <p:spPr>
          <a:xfrm>
            <a:off x="9188059" y="2587480"/>
            <a:ext cx="1739902" cy="8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B5B5B5"/>
                </a:solidFill>
                <a:latin typeface="Calibri"/>
                <a:ea typeface="Calibri"/>
                <a:cs typeface="Calibri"/>
                <a:sym typeface="Calibri"/>
              </a:rPr>
              <a:t>Deploy and evolve</a:t>
            </a:r>
            <a:endParaRPr sz="1800" b="0" i="0" u="none" strike="noStrike" cap="none">
              <a:solidFill>
                <a:srgbClr val="B5B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8" name="Google Shape;288;p14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89" name="Google Shape;289;p14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90" name="Google Shape;290;p14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91" name="Google Shape;291;p14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92" name="Google Shape;292;p14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293" name="Google Shape;293;p14"/>
          <p:cNvSpPr txBox="1"/>
          <p:nvPr/>
        </p:nvSpPr>
        <p:spPr>
          <a:xfrm>
            <a:off x="7635544" y="6455440"/>
            <a:ext cx="904094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Helvetica Neue"/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</a:t>
            </a:r>
            <a:r>
              <a:rPr lang="en-US" sz="2000" b="1" i="0" u="sng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90</a:t>
            </a:r>
            <a:endParaRPr sz="20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4417495" y="13982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lvl="0" algn="ctr">
              <a:buClr>
                <a:srgbClr val="B5B5B5"/>
              </a:buClr>
              <a:buSzPts val="1800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</a:t>
            </a:r>
            <a:r>
              <a:rPr lang="en-US" sz="18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Edayscosystem</a:t>
            </a:r>
            <a:r>
              <a:rPr lang="en-U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90.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2" name="Google Shape;302;p14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3" name="Google Shape;303;p14"/>
          <p:cNvSpPr/>
          <p:nvPr/>
        </p:nvSpPr>
        <p:spPr>
          <a:xfrm rot="10800000">
            <a:off x="5964025" y="197347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14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6" name="Google Shape;306;p14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07" name="Google Shape;307;p14"/>
          <p:cNvSpPr/>
          <p:nvPr/>
        </p:nvSpPr>
        <p:spPr>
          <a:xfrm>
            <a:off x="6039439" y="4753555"/>
            <a:ext cx="113123" cy="113123"/>
          </a:xfrm>
          <a:prstGeom prst="ellipse">
            <a:avLst/>
          </a:prstGeom>
          <a:solidFill>
            <a:srgbClr val="DF6854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8" name="Google Shape;308;p14"/>
          <p:cNvCxnSpPr/>
          <p:nvPr/>
        </p:nvCxnSpPr>
        <p:spPr>
          <a:xfrm flipH="1">
            <a:off x="6095999" y="4866678"/>
            <a:ext cx="1" cy="1991322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09" name="Google Shape;309;p14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10" name="Google Shape;310;p14"/>
          <p:cNvCxnSpPr/>
          <p:nvPr/>
        </p:nvCxnSpPr>
        <p:spPr>
          <a:xfrm>
            <a:off x="6116194" y="4803223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11" name="Google Shape;31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594" y="1100405"/>
            <a:ext cx="1036216" cy="103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4821" y="1092684"/>
            <a:ext cx="1081918" cy="10985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 txBox="1"/>
          <p:nvPr/>
        </p:nvSpPr>
        <p:spPr>
          <a:xfrm>
            <a:off x="8350471" y="4544152"/>
            <a:ext cx="2219445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Deploys model as cloud service end-point.</a:t>
            </a:r>
            <a:endParaRPr sz="2000" b="0" i="0" u="none" strike="noStrike" cap="none" dirty="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 3-90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14"/>
          <p:cNvSpPr txBox="1"/>
          <p:nvPr/>
        </p:nvSpPr>
        <p:spPr>
          <a:xfrm>
            <a:off x="6082614" y="439010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 3-90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16" name="Google Shape;316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3925" y="2326413"/>
            <a:ext cx="1044053" cy="115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17293" y="2344320"/>
            <a:ext cx="1090789" cy="1203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14"/>
          <p:cNvGrpSpPr/>
          <p:nvPr/>
        </p:nvGrpSpPr>
        <p:grpSpPr>
          <a:xfrm>
            <a:off x="8345411" y="1979663"/>
            <a:ext cx="2111915" cy="2511025"/>
            <a:chOff x="8289872" y="2084947"/>
            <a:chExt cx="2111915" cy="2511025"/>
          </a:xfrm>
        </p:grpSpPr>
        <p:pic>
          <p:nvPicPr>
            <p:cNvPr id="319" name="Google Shape;319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9874" y="2084947"/>
              <a:ext cx="2111913" cy="2111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14"/>
            <p:cNvSpPr txBox="1"/>
            <p:nvPr/>
          </p:nvSpPr>
          <p:spPr>
            <a:xfrm>
              <a:off x="8289872" y="4242029"/>
              <a:ext cx="2111913" cy="353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800"/>
                <a:buFont typeface="Helvetica Neue"/>
                <a:buNone/>
              </a:pPr>
              <a:r>
                <a:rPr lang="en-US" sz="18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Sys Admin</a:t>
              </a:r>
              <a:endParaRPr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1" name="Google Shape;321;p14"/>
          <p:cNvSpPr txBox="1"/>
          <p:nvPr/>
        </p:nvSpPr>
        <p:spPr>
          <a:xfrm>
            <a:off x="4526231" y="722074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15"/>
          <p:cNvCxnSpPr/>
          <p:nvPr/>
        </p:nvCxnSpPr>
        <p:spPr>
          <a:xfrm>
            <a:off x="552708" y="6522684"/>
            <a:ext cx="381001" cy="1"/>
          </a:xfrm>
          <a:prstGeom prst="straightConnector1">
            <a:avLst/>
          </a:prstGeom>
          <a:noFill/>
          <a:ln w="12700" cap="flat" cmpd="sng">
            <a:solidFill>
              <a:srgbClr val="E0E0E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336" name="Google Shape;336;p15"/>
          <p:cNvSpPr txBox="1"/>
          <p:nvPr/>
        </p:nvSpPr>
        <p:spPr>
          <a:xfrm>
            <a:off x="5328992" y="680758"/>
            <a:ext cx="1546898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RACI</a:t>
            </a:r>
            <a:endParaRPr sz="4800" b="0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3159249" y="1417487"/>
            <a:ext cx="58862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Responsible, Accountable, Consult, Inform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8" name="Google Shape;338;p15"/>
          <p:cNvGrpSpPr/>
          <p:nvPr/>
        </p:nvGrpSpPr>
        <p:grpSpPr>
          <a:xfrm>
            <a:off x="3971384" y="2030140"/>
            <a:ext cx="7291525" cy="3452294"/>
            <a:chOff x="-1" y="0"/>
            <a:chExt cx="7291524" cy="3452292"/>
          </a:xfrm>
        </p:grpSpPr>
        <p:cxnSp>
          <p:nvCxnSpPr>
            <p:cNvPr id="339" name="Google Shape;339;p15"/>
            <p:cNvCxnSpPr/>
            <p:nvPr/>
          </p:nvCxnSpPr>
          <p:spPr>
            <a:xfrm flipH="1">
              <a:off x="1826710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0" name="Google Shape;340;p15"/>
            <p:cNvCxnSpPr/>
            <p:nvPr/>
          </p:nvCxnSpPr>
          <p:spPr>
            <a:xfrm flipH="1">
              <a:off x="3642788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1" name="Google Shape;341;p15"/>
            <p:cNvCxnSpPr/>
            <p:nvPr/>
          </p:nvCxnSpPr>
          <p:spPr>
            <a:xfrm flipH="1">
              <a:off x="-1" y="0"/>
              <a:ext cx="2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2" name="Google Shape;342;p15"/>
            <p:cNvCxnSpPr/>
            <p:nvPr/>
          </p:nvCxnSpPr>
          <p:spPr>
            <a:xfrm flipH="1">
              <a:off x="5489828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3" name="Google Shape;343;p15"/>
            <p:cNvCxnSpPr/>
            <p:nvPr/>
          </p:nvCxnSpPr>
          <p:spPr>
            <a:xfrm>
              <a:off x="7291522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344" name="Google Shape;344;p15"/>
          <p:cNvSpPr/>
          <p:nvPr/>
        </p:nvSpPr>
        <p:spPr>
          <a:xfrm>
            <a:off x="917516" y="4057298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917516" y="3093826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/>
          <p:nvPr/>
        </p:nvSpPr>
        <p:spPr>
          <a:xfrm>
            <a:off x="917516" y="5008210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3969086" y="2653988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Brainstorming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15"/>
          <p:cNvSpPr txBox="1"/>
          <p:nvPr/>
        </p:nvSpPr>
        <p:spPr>
          <a:xfrm>
            <a:off x="913602" y="2636764"/>
            <a:ext cx="30607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4E38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5795169" y="2653988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 Definition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15"/>
          <p:cNvSpPr txBox="1"/>
          <p:nvPr/>
        </p:nvSpPr>
        <p:spPr>
          <a:xfrm>
            <a:off x="7634433" y="2653988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9452323" y="2653988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Productionize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913602" y="3192437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Director PM (Andy)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913602" y="3669031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Scientist (Alaina)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913602" y="4155909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Engineer (Vida)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5"/>
          <p:cNvSpPr txBox="1"/>
          <p:nvPr/>
        </p:nvSpPr>
        <p:spPr>
          <a:xfrm>
            <a:off x="913602" y="4639164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SME (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Matei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5"/>
          <p:cNvSpPr txBox="1"/>
          <p:nvPr/>
        </p:nvSpPr>
        <p:spPr>
          <a:xfrm>
            <a:off x="913602" y="5106822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Customer (Tai)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>
            <a:off x="4624444" y="2104585"/>
            <a:ext cx="517459" cy="517459"/>
            <a:chOff x="0" y="0"/>
            <a:chExt cx="517457" cy="517457"/>
          </a:xfrm>
        </p:grpSpPr>
        <p:sp>
          <p:nvSpPr>
            <p:cNvPr id="358" name="Google Shape;358;p15"/>
            <p:cNvSpPr/>
            <p:nvPr/>
          </p:nvSpPr>
          <p:spPr>
            <a:xfrm>
              <a:off x="0" y="0"/>
              <a:ext cx="517457" cy="517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75" y="0"/>
                  </a:moveTo>
                  <a:cubicBezTo>
                    <a:pt x="4725" y="0"/>
                    <a:pt x="4725" y="0"/>
                    <a:pt x="4725" y="0"/>
                  </a:cubicBezTo>
                  <a:cubicBezTo>
                    <a:pt x="3608" y="0"/>
                    <a:pt x="2700" y="908"/>
                    <a:pt x="2700" y="2025"/>
                  </a:cubicBezTo>
                  <a:cubicBezTo>
                    <a:pt x="2700" y="3375"/>
                    <a:pt x="2700" y="3375"/>
                    <a:pt x="2700" y="3375"/>
                  </a:cubicBezTo>
                  <a:cubicBezTo>
                    <a:pt x="2025" y="3375"/>
                    <a:pt x="2025" y="3375"/>
                    <a:pt x="2025" y="3375"/>
                  </a:cubicBezTo>
                  <a:cubicBezTo>
                    <a:pt x="908" y="3375"/>
                    <a:pt x="0" y="4283"/>
                    <a:pt x="0" y="54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385"/>
                    <a:pt x="1215" y="216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385" y="21600"/>
                    <a:pt x="21600" y="20385"/>
                    <a:pt x="21600" y="18900"/>
                  </a:cubicBezTo>
                  <a:cubicBezTo>
                    <a:pt x="21600" y="2025"/>
                    <a:pt x="21600" y="2025"/>
                    <a:pt x="21600" y="2025"/>
                  </a:cubicBezTo>
                  <a:cubicBezTo>
                    <a:pt x="21600" y="908"/>
                    <a:pt x="20692" y="0"/>
                    <a:pt x="19575" y="0"/>
                  </a:cubicBezTo>
                  <a:close/>
                  <a:moveTo>
                    <a:pt x="20250" y="18900"/>
                  </a:moveTo>
                  <a:cubicBezTo>
                    <a:pt x="20250" y="19649"/>
                    <a:pt x="19649" y="20250"/>
                    <a:pt x="18900" y="20250"/>
                  </a:cubicBezTo>
                  <a:cubicBezTo>
                    <a:pt x="2700" y="20250"/>
                    <a:pt x="2700" y="20250"/>
                    <a:pt x="2700" y="20250"/>
                  </a:cubicBezTo>
                  <a:cubicBezTo>
                    <a:pt x="1951" y="20250"/>
                    <a:pt x="1350" y="19649"/>
                    <a:pt x="1350" y="18900"/>
                  </a:cubicBezTo>
                  <a:cubicBezTo>
                    <a:pt x="1350" y="5400"/>
                    <a:pt x="1350" y="5400"/>
                    <a:pt x="1350" y="5400"/>
                  </a:cubicBezTo>
                  <a:cubicBezTo>
                    <a:pt x="1350" y="5032"/>
                    <a:pt x="1657" y="4725"/>
                    <a:pt x="2025" y="4725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2700" y="18225"/>
                    <a:pt x="2700" y="18225"/>
                    <a:pt x="2700" y="18225"/>
                  </a:cubicBezTo>
                  <a:cubicBezTo>
                    <a:pt x="2700" y="18593"/>
                    <a:pt x="3007" y="18900"/>
                    <a:pt x="3375" y="18900"/>
                  </a:cubicBezTo>
                  <a:cubicBezTo>
                    <a:pt x="3743" y="18900"/>
                    <a:pt x="4050" y="18593"/>
                    <a:pt x="4050" y="18225"/>
                  </a:cubicBezTo>
                  <a:cubicBezTo>
                    <a:pt x="4050" y="2025"/>
                    <a:pt x="4050" y="2025"/>
                    <a:pt x="4050" y="2025"/>
                  </a:cubicBezTo>
                  <a:cubicBezTo>
                    <a:pt x="4050" y="1657"/>
                    <a:pt x="4357" y="1350"/>
                    <a:pt x="4725" y="1350"/>
                  </a:cubicBezTo>
                  <a:cubicBezTo>
                    <a:pt x="19575" y="1350"/>
                    <a:pt x="19575" y="1350"/>
                    <a:pt x="19575" y="1350"/>
                  </a:cubicBezTo>
                  <a:cubicBezTo>
                    <a:pt x="19943" y="1350"/>
                    <a:pt x="20250" y="1657"/>
                    <a:pt x="20250" y="2025"/>
                  </a:cubicBezTo>
                  <a:lnTo>
                    <a:pt x="20250" y="18900"/>
                  </a:ln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07244" y="194061"/>
              <a:ext cx="145485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07244" y="145608"/>
              <a:ext cx="145485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307244" y="97030"/>
              <a:ext cx="145485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29333" y="242639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29333" y="291092"/>
              <a:ext cx="323396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29333" y="64728"/>
              <a:ext cx="145485" cy="145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20509" y="21600"/>
                    <a:pt x="21600" y="20509"/>
                    <a:pt x="21600" y="192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1091"/>
                    <a:pt x="20509" y="0"/>
                    <a:pt x="19200" y="0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091" y="0"/>
                    <a:pt x="0" y="1091"/>
                    <a:pt x="0" y="2400"/>
                  </a:cubicBezTo>
                  <a:cubicBezTo>
                    <a:pt x="0" y="19200"/>
                    <a:pt x="0" y="19200"/>
                    <a:pt x="0" y="19200"/>
                  </a:cubicBezTo>
                  <a:cubicBezTo>
                    <a:pt x="0" y="20509"/>
                    <a:pt x="1091" y="21600"/>
                    <a:pt x="2400" y="21600"/>
                  </a:cubicBezTo>
                  <a:close/>
                  <a:moveTo>
                    <a:pt x="4800" y="4800"/>
                  </a:moveTo>
                  <a:cubicBezTo>
                    <a:pt x="16800" y="4800"/>
                    <a:pt x="16800" y="4800"/>
                    <a:pt x="16800" y="4800"/>
                  </a:cubicBezTo>
                  <a:cubicBezTo>
                    <a:pt x="16800" y="16800"/>
                    <a:pt x="16800" y="16800"/>
                    <a:pt x="16800" y="16800"/>
                  </a:cubicBezTo>
                  <a:cubicBezTo>
                    <a:pt x="4800" y="16800"/>
                    <a:pt x="4800" y="16800"/>
                    <a:pt x="4800" y="16800"/>
                  </a:cubicBezTo>
                  <a:lnTo>
                    <a:pt x="4800" y="4800"/>
                  </a:ln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29333" y="338260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29333" y="386714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29333" y="433923"/>
              <a:ext cx="323396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15"/>
          <p:cNvGrpSpPr/>
          <p:nvPr/>
        </p:nvGrpSpPr>
        <p:grpSpPr>
          <a:xfrm>
            <a:off x="6457006" y="1996973"/>
            <a:ext cx="625529" cy="625071"/>
            <a:chOff x="-1" y="0"/>
            <a:chExt cx="625527" cy="625069"/>
          </a:xfrm>
        </p:grpSpPr>
        <p:sp>
          <p:nvSpPr>
            <p:cNvPr id="369" name="Google Shape;369;p15"/>
            <p:cNvSpPr/>
            <p:nvPr/>
          </p:nvSpPr>
          <p:spPr>
            <a:xfrm>
              <a:off x="-1" y="58699"/>
              <a:ext cx="570000" cy="566370"/>
            </a:xfrm>
            <a:custGeom>
              <a:avLst/>
              <a:gdLst/>
              <a:ahLst/>
              <a:cxnLst/>
              <a:rect l="l" t="t" r="r" b="b"/>
              <a:pathLst>
                <a:path w="21498" h="21600" extrusionOk="0">
                  <a:moveTo>
                    <a:pt x="15245" y="538"/>
                  </a:moveTo>
                  <a:cubicBezTo>
                    <a:pt x="14890" y="215"/>
                    <a:pt x="14428" y="0"/>
                    <a:pt x="13931" y="0"/>
                  </a:cubicBezTo>
                  <a:cubicBezTo>
                    <a:pt x="13469" y="0"/>
                    <a:pt x="13007" y="215"/>
                    <a:pt x="12652" y="538"/>
                  </a:cubicBezTo>
                  <a:cubicBezTo>
                    <a:pt x="11586" y="1615"/>
                    <a:pt x="11586" y="1615"/>
                    <a:pt x="11586" y="1615"/>
                  </a:cubicBezTo>
                  <a:cubicBezTo>
                    <a:pt x="11266" y="1973"/>
                    <a:pt x="11053" y="2440"/>
                    <a:pt x="11053" y="2906"/>
                  </a:cubicBezTo>
                  <a:cubicBezTo>
                    <a:pt x="11053" y="3265"/>
                    <a:pt x="11160" y="3624"/>
                    <a:pt x="11337" y="3911"/>
                  </a:cubicBezTo>
                  <a:cubicBezTo>
                    <a:pt x="1319" y="7965"/>
                    <a:pt x="1319" y="7965"/>
                    <a:pt x="1319" y="7965"/>
                  </a:cubicBezTo>
                  <a:cubicBezTo>
                    <a:pt x="644" y="8252"/>
                    <a:pt x="182" y="8862"/>
                    <a:pt x="40" y="9580"/>
                  </a:cubicBezTo>
                  <a:cubicBezTo>
                    <a:pt x="-102" y="10298"/>
                    <a:pt x="147" y="11051"/>
                    <a:pt x="644" y="11589"/>
                  </a:cubicBezTo>
                  <a:cubicBezTo>
                    <a:pt x="10023" y="20954"/>
                    <a:pt x="10023" y="20954"/>
                    <a:pt x="10023" y="20954"/>
                  </a:cubicBezTo>
                  <a:cubicBezTo>
                    <a:pt x="10449" y="21349"/>
                    <a:pt x="10982" y="21600"/>
                    <a:pt x="11551" y="21600"/>
                  </a:cubicBezTo>
                  <a:cubicBezTo>
                    <a:pt x="11551" y="21600"/>
                    <a:pt x="11586" y="21600"/>
                    <a:pt x="11586" y="21600"/>
                  </a:cubicBezTo>
                  <a:cubicBezTo>
                    <a:pt x="11764" y="21600"/>
                    <a:pt x="11906" y="21600"/>
                    <a:pt x="12048" y="21564"/>
                  </a:cubicBezTo>
                  <a:cubicBezTo>
                    <a:pt x="12794" y="21385"/>
                    <a:pt x="13398" y="20882"/>
                    <a:pt x="13647" y="20201"/>
                  </a:cubicBezTo>
                  <a:cubicBezTo>
                    <a:pt x="17590" y="10226"/>
                    <a:pt x="17590" y="10226"/>
                    <a:pt x="17590" y="10226"/>
                  </a:cubicBezTo>
                  <a:cubicBezTo>
                    <a:pt x="17874" y="10441"/>
                    <a:pt x="18230" y="10549"/>
                    <a:pt x="18585" y="10549"/>
                  </a:cubicBezTo>
                  <a:cubicBezTo>
                    <a:pt x="19082" y="10549"/>
                    <a:pt x="19544" y="10334"/>
                    <a:pt x="19899" y="9975"/>
                  </a:cubicBezTo>
                  <a:cubicBezTo>
                    <a:pt x="20930" y="8934"/>
                    <a:pt x="20930" y="8934"/>
                    <a:pt x="20930" y="8934"/>
                  </a:cubicBezTo>
                  <a:cubicBezTo>
                    <a:pt x="21285" y="8575"/>
                    <a:pt x="21498" y="8109"/>
                    <a:pt x="21498" y="7607"/>
                  </a:cubicBezTo>
                  <a:cubicBezTo>
                    <a:pt x="21498" y="7140"/>
                    <a:pt x="21285" y="6638"/>
                    <a:pt x="20930" y="6315"/>
                  </a:cubicBezTo>
                  <a:lnTo>
                    <a:pt x="15245" y="538"/>
                  </a:lnTo>
                  <a:close/>
                  <a:moveTo>
                    <a:pt x="12297" y="19627"/>
                  </a:moveTo>
                  <a:cubicBezTo>
                    <a:pt x="12190" y="19878"/>
                    <a:pt x="11977" y="20057"/>
                    <a:pt x="11764" y="20093"/>
                  </a:cubicBezTo>
                  <a:cubicBezTo>
                    <a:pt x="11693" y="20093"/>
                    <a:pt x="11622" y="20129"/>
                    <a:pt x="11586" y="20129"/>
                  </a:cubicBezTo>
                  <a:cubicBezTo>
                    <a:pt x="11409" y="20093"/>
                    <a:pt x="11195" y="20021"/>
                    <a:pt x="11089" y="19878"/>
                  </a:cubicBezTo>
                  <a:cubicBezTo>
                    <a:pt x="1710" y="10513"/>
                    <a:pt x="1710" y="10513"/>
                    <a:pt x="1710" y="10513"/>
                  </a:cubicBezTo>
                  <a:cubicBezTo>
                    <a:pt x="1532" y="10334"/>
                    <a:pt x="1461" y="10082"/>
                    <a:pt x="1497" y="9867"/>
                  </a:cubicBezTo>
                  <a:cubicBezTo>
                    <a:pt x="1532" y="9616"/>
                    <a:pt x="1710" y="9401"/>
                    <a:pt x="1923" y="9329"/>
                  </a:cubicBezTo>
                  <a:cubicBezTo>
                    <a:pt x="6506" y="7463"/>
                    <a:pt x="6506" y="7463"/>
                    <a:pt x="6506" y="7463"/>
                  </a:cubicBezTo>
                  <a:cubicBezTo>
                    <a:pt x="9597" y="8504"/>
                    <a:pt x="12687" y="7499"/>
                    <a:pt x="15778" y="10836"/>
                  </a:cubicBezTo>
                  <a:lnTo>
                    <a:pt x="12297" y="19627"/>
                  </a:lnTo>
                  <a:close/>
                  <a:moveTo>
                    <a:pt x="19899" y="7894"/>
                  </a:moveTo>
                  <a:cubicBezTo>
                    <a:pt x="18869" y="8934"/>
                    <a:pt x="18869" y="8934"/>
                    <a:pt x="18869" y="8934"/>
                  </a:cubicBezTo>
                  <a:cubicBezTo>
                    <a:pt x="18727" y="9078"/>
                    <a:pt x="18478" y="9078"/>
                    <a:pt x="18336" y="8934"/>
                  </a:cubicBezTo>
                  <a:cubicBezTo>
                    <a:pt x="17022" y="7607"/>
                    <a:pt x="17022" y="7607"/>
                    <a:pt x="17022" y="7607"/>
                  </a:cubicBezTo>
                  <a:cubicBezTo>
                    <a:pt x="15991" y="10298"/>
                    <a:pt x="15991" y="10298"/>
                    <a:pt x="15991" y="10298"/>
                  </a:cubicBezTo>
                  <a:cubicBezTo>
                    <a:pt x="16062" y="10082"/>
                    <a:pt x="16062" y="10082"/>
                    <a:pt x="16062" y="10082"/>
                  </a:cubicBezTo>
                  <a:cubicBezTo>
                    <a:pt x="13860" y="7822"/>
                    <a:pt x="11586" y="7535"/>
                    <a:pt x="9561" y="7284"/>
                  </a:cubicBezTo>
                  <a:cubicBezTo>
                    <a:pt x="8922" y="7212"/>
                    <a:pt x="8282" y="7140"/>
                    <a:pt x="7643" y="6997"/>
                  </a:cubicBezTo>
                  <a:cubicBezTo>
                    <a:pt x="13895" y="4449"/>
                    <a:pt x="13895" y="4449"/>
                    <a:pt x="13895" y="4449"/>
                  </a:cubicBezTo>
                  <a:cubicBezTo>
                    <a:pt x="12652" y="3193"/>
                    <a:pt x="12652" y="3193"/>
                    <a:pt x="12652" y="3193"/>
                  </a:cubicBezTo>
                  <a:cubicBezTo>
                    <a:pt x="12510" y="3050"/>
                    <a:pt x="12510" y="2799"/>
                    <a:pt x="12652" y="2655"/>
                  </a:cubicBezTo>
                  <a:cubicBezTo>
                    <a:pt x="13682" y="1615"/>
                    <a:pt x="13682" y="1615"/>
                    <a:pt x="13682" y="1615"/>
                  </a:cubicBezTo>
                  <a:cubicBezTo>
                    <a:pt x="13824" y="1471"/>
                    <a:pt x="14073" y="1471"/>
                    <a:pt x="14215" y="1615"/>
                  </a:cubicBezTo>
                  <a:cubicBezTo>
                    <a:pt x="19899" y="7355"/>
                    <a:pt x="19899" y="7355"/>
                    <a:pt x="19899" y="7355"/>
                  </a:cubicBezTo>
                  <a:cubicBezTo>
                    <a:pt x="20041" y="7499"/>
                    <a:pt x="20041" y="7750"/>
                    <a:pt x="19899" y="7894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274123" y="312534"/>
              <a:ext cx="97172" cy="979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95" y="21600"/>
                  </a:moveTo>
                  <a:cubicBezTo>
                    <a:pt x="16777" y="21600"/>
                    <a:pt x="21600" y="16615"/>
                    <a:pt x="21600" y="10800"/>
                  </a:cubicBezTo>
                  <a:cubicBezTo>
                    <a:pt x="21600" y="4777"/>
                    <a:pt x="16777" y="0"/>
                    <a:pt x="10695" y="0"/>
                  </a:cubicBezTo>
                  <a:cubicBezTo>
                    <a:pt x="4823" y="0"/>
                    <a:pt x="0" y="4777"/>
                    <a:pt x="0" y="10800"/>
                  </a:cubicBezTo>
                  <a:cubicBezTo>
                    <a:pt x="0" y="16615"/>
                    <a:pt x="4823" y="21600"/>
                    <a:pt x="10695" y="21600"/>
                  </a:cubicBezTo>
                  <a:close/>
                  <a:moveTo>
                    <a:pt x="10695" y="4362"/>
                  </a:moveTo>
                  <a:cubicBezTo>
                    <a:pt x="14470" y="4362"/>
                    <a:pt x="17406" y="7269"/>
                    <a:pt x="17406" y="10800"/>
                  </a:cubicBezTo>
                  <a:cubicBezTo>
                    <a:pt x="17406" y="14331"/>
                    <a:pt x="14470" y="17238"/>
                    <a:pt x="10695" y="17238"/>
                  </a:cubicBezTo>
                  <a:cubicBezTo>
                    <a:pt x="7130" y="17238"/>
                    <a:pt x="4194" y="14331"/>
                    <a:pt x="4194" y="10800"/>
                  </a:cubicBezTo>
                  <a:cubicBezTo>
                    <a:pt x="4194" y="7269"/>
                    <a:pt x="7130" y="4362"/>
                    <a:pt x="10695" y="4362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27561" y="0"/>
              <a:ext cx="97965" cy="979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4777"/>
                    <a:pt x="0" y="10800"/>
                  </a:cubicBezTo>
                  <a:cubicBezTo>
                    <a:pt x="0" y="16615"/>
                    <a:pt x="4985" y="21600"/>
                    <a:pt x="10800" y="21600"/>
                  </a:cubicBezTo>
                  <a:cubicBezTo>
                    <a:pt x="16823" y="21600"/>
                    <a:pt x="21600" y="16615"/>
                    <a:pt x="21600" y="10800"/>
                  </a:cubicBezTo>
                  <a:cubicBezTo>
                    <a:pt x="21600" y="4777"/>
                    <a:pt x="16823" y="0"/>
                    <a:pt x="10800" y="0"/>
                  </a:cubicBezTo>
                  <a:close/>
                  <a:moveTo>
                    <a:pt x="10800" y="17238"/>
                  </a:moveTo>
                  <a:cubicBezTo>
                    <a:pt x="7269" y="17238"/>
                    <a:pt x="4362" y="14331"/>
                    <a:pt x="4362" y="10800"/>
                  </a:cubicBezTo>
                  <a:cubicBezTo>
                    <a:pt x="4362" y="7269"/>
                    <a:pt x="7269" y="4362"/>
                    <a:pt x="10800" y="4362"/>
                  </a:cubicBezTo>
                  <a:cubicBezTo>
                    <a:pt x="14331" y="4362"/>
                    <a:pt x="17238" y="7269"/>
                    <a:pt x="17238" y="10800"/>
                  </a:cubicBezTo>
                  <a:cubicBezTo>
                    <a:pt x="17238" y="14331"/>
                    <a:pt x="14331" y="17238"/>
                    <a:pt x="10800" y="17238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56328" y="292703"/>
              <a:ext cx="78134" cy="78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930"/>
                  </a:moveTo>
                  <a:cubicBezTo>
                    <a:pt x="0" y="16916"/>
                    <a:pt x="4945" y="21600"/>
                    <a:pt x="10930" y="21600"/>
                  </a:cubicBezTo>
                  <a:cubicBezTo>
                    <a:pt x="16655" y="21600"/>
                    <a:pt x="21600" y="16916"/>
                    <a:pt x="21600" y="10930"/>
                  </a:cubicBezTo>
                  <a:cubicBezTo>
                    <a:pt x="21600" y="4945"/>
                    <a:pt x="16655" y="0"/>
                    <a:pt x="10930" y="0"/>
                  </a:cubicBezTo>
                  <a:cubicBezTo>
                    <a:pt x="4945" y="0"/>
                    <a:pt x="0" y="4945"/>
                    <a:pt x="0" y="10930"/>
                  </a:cubicBezTo>
                  <a:close/>
                  <a:moveTo>
                    <a:pt x="10930" y="5465"/>
                  </a:moveTo>
                  <a:cubicBezTo>
                    <a:pt x="13793" y="5465"/>
                    <a:pt x="16135" y="7807"/>
                    <a:pt x="16135" y="10930"/>
                  </a:cubicBezTo>
                  <a:cubicBezTo>
                    <a:pt x="16135" y="13793"/>
                    <a:pt x="13793" y="16395"/>
                    <a:pt x="10930" y="16395"/>
                  </a:cubicBezTo>
                  <a:cubicBezTo>
                    <a:pt x="7807" y="16395"/>
                    <a:pt x="5465" y="13793"/>
                    <a:pt x="5465" y="10930"/>
                  </a:cubicBezTo>
                  <a:cubicBezTo>
                    <a:pt x="5465" y="7807"/>
                    <a:pt x="7807" y="5465"/>
                    <a:pt x="10930" y="5465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34461" y="430329"/>
              <a:ext cx="39663" cy="38473"/>
            </a:xfrm>
            <a:prstGeom prst="ellipse">
              <a:avLst/>
            </a:pr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47392" y="136436"/>
              <a:ext cx="39265" cy="39663"/>
            </a:xfrm>
            <a:prstGeom prst="ellipse">
              <a:avLst/>
            </a:pr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5"/>
          <p:cNvGrpSpPr/>
          <p:nvPr/>
        </p:nvGrpSpPr>
        <p:grpSpPr>
          <a:xfrm>
            <a:off x="8288963" y="2124580"/>
            <a:ext cx="497464" cy="497463"/>
            <a:chOff x="0" y="0"/>
            <a:chExt cx="497462" cy="497462"/>
          </a:xfrm>
        </p:grpSpPr>
        <p:sp>
          <p:nvSpPr>
            <p:cNvPr id="376" name="Google Shape;376;p15"/>
            <p:cNvSpPr/>
            <p:nvPr/>
          </p:nvSpPr>
          <p:spPr>
            <a:xfrm>
              <a:off x="0" y="0"/>
              <a:ext cx="497462" cy="497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8" y="8556"/>
                  </a:moveTo>
                  <a:cubicBezTo>
                    <a:pt x="18444" y="8135"/>
                    <a:pt x="18444" y="8135"/>
                    <a:pt x="18444" y="8135"/>
                  </a:cubicBezTo>
                  <a:cubicBezTo>
                    <a:pt x="18374" y="7855"/>
                    <a:pt x="18234" y="7574"/>
                    <a:pt x="18094" y="7294"/>
                  </a:cubicBezTo>
                  <a:cubicBezTo>
                    <a:pt x="19286" y="5540"/>
                    <a:pt x="19286" y="5540"/>
                    <a:pt x="19286" y="5540"/>
                  </a:cubicBezTo>
                  <a:cubicBezTo>
                    <a:pt x="19636" y="4979"/>
                    <a:pt x="19566" y="4278"/>
                    <a:pt x="19075" y="3787"/>
                  </a:cubicBezTo>
                  <a:cubicBezTo>
                    <a:pt x="17813" y="2525"/>
                    <a:pt x="17813" y="2525"/>
                    <a:pt x="17813" y="2525"/>
                  </a:cubicBezTo>
                  <a:cubicBezTo>
                    <a:pt x="17532" y="2244"/>
                    <a:pt x="17182" y="2104"/>
                    <a:pt x="16831" y="2104"/>
                  </a:cubicBezTo>
                  <a:cubicBezTo>
                    <a:pt x="16551" y="2104"/>
                    <a:pt x="16340" y="2174"/>
                    <a:pt x="16060" y="2314"/>
                  </a:cubicBezTo>
                  <a:cubicBezTo>
                    <a:pt x="14306" y="3506"/>
                    <a:pt x="14306" y="3506"/>
                    <a:pt x="14306" y="3506"/>
                  </a:cubicBezTo>
                  <a:cubicBezTo>
                    <a:pt x="14026" y="3366"/>
                    <a:pt x="13745" y="3226"/>
                    <a:pt x="13465" y="3156"/>
                  </a:cubicBezTo>
                  <a:cubicBezTo>
                    <a:pt x="13044" y="1052"/>
                    <a:pt x="13044" y="1052"/>
                    <a:pt x="13044" y="1052"/>
                  </a:cubicBezTo>
                  <a:cubicBezTo>
                    <a:pt x="12904" y="421"/>
                    <a:pt x="12343" y="0"/>
                    <a:pt x="11712" y="0"/>
                  </a:cubicBezTo>
                  <a:cubicBezTo>
                    <a:pt x="9888" y="0"/>
                    <a:pt x="9888" y="0"/>
                    <a:pt x="9888" y="0"/>
                  </a:cubicBezTo>
                  <a:cubicBezTo>
                    <a:pt x="9257" y="0"/>
                    <a:pt x="8696" y="421"/>
                    <a:pt x="8556" y="1052"/>
                  </a:cubicBezTo>
                  <a:cubicBezTo>
                    <a:pt x="8135" y="3156"/>
                    <a:pt x="8135" y="3156"/>
                    <a:pt x="8135" y="3156"/>
                  </a:cubicBezTo>
                  <a:cubicBezTo>
                    <a:pt x="7855" y="3226"/>
                    <a:pt x="7574" y="3366"/>
                    <a:pt x="7294" y="3506"/>
                  </a:cubicBezTo>
                  <a:cubicBezTo>
                    <a:pt x="5540" y="2314"/>
                    <a:pt x="5540" y="2314"/>
                    <a:pt x="5540" y="2314"/>
                  </a:cubicBezTo>
                  <a:cubicBezTo>
                    <a:pt x="5260" y="2174"/>
                    <a:pt x="5049" y="2104"/>
                    <a:pt x="4769" y="2104"/>
                  </a:cubicBezTo>
                  <a:cubicBezTo>
                    <a:pt x="4418" y="2104"/>
                    <a:pt x="4068" y="2244"/>
                    <a:pt x="3787" y="2525"/>
                  </a:cubicBezTo>
                  <a:cubicBezTo>
                    <a:pt x="2525" y="3787"/>
                    <a:pt x="2525" y="3787"/>
                    <a:pt x="2525" y="3787"/>
                  </a:cubicBezTo>
                  <a:cubicBezTo>
                    <a:pt x="2034" y="4278"/>
                    <a:pt x="1964" y="4979"/>
                    <a:pt x="2314" y="5540"/>
                  </a:cubicBezTo>
                  <a:cubicBezTo>
                    <a:pt x="3506" y="7294"/>
                    <a:pt x="3506" y="7294"/>
                    <a:pt x="3506" y="7294"/>
                  </a:cubicBezTo>
                  <a:cubicBezTo>
                    <a:pt x="3366" y="7574"/>
                    <a:pt x="3226" y="7855"/>
                    <a:pt x="3156" y="8135"/>
                  </a:cubicBezTo>
                  <a:cubicBezTo>
                    <a:pt x="1052" y="8556"/>
                    <a:pt x="1052" y="8556"/>
                    <a:pt x="1052" y="8556"/>
                  </a:cubicBezTo>
                  <a:cubicBezTo>
                    <a:pt x="421" y="8696"/>
                    <a:pt x="0" y="9257"/>
                    <a:pt x="0" y="9888"/>
                  </a:cubicBezTo>
                  <a:cubicBezTo>
                    <a:pt x="0" y="11712"/>
                    <a:pt x="0" y="11712"/>
                    <a:pt x="0" y="11712"/>
                  </a:cubicBezTo>
                  <a:cubicBezTo>
                    <a:pt x="0" y="12343"/>
                    <a:pt x="421" y="12904"/>
                    <a:pt x="1052" y="13044"/>
                  </a:cubicBezTo>
                  <a:cubicBezTo>
                    <a:pt x="3156" y="13465"/>
                    <a:pt x="3156" y="13465"/>
                    <a:pt x="3156" y="13465"/>
                  </a:cubicBezTo>
                  <a:cubicBezTo>
                    <a:pt x="3226" y="13745"/>
                    <a:pt x="3366" y="14026"/>
                    <a:pt x="3506" y="14306"/>
                  </a:cubicBezTo>
                  <a:cubicBezTo>
                    <a:pt x="2314" y="16060"/>
                    <a:pt x="2314" y="16060"/>
                    <a:pt x="2314" y="16060"/>
                  </a:cubicBezTo>
                  <a:cubicBezTo>
                    <a:pt x="1964" y="16621"/>
                    <a:pt x="2034" y="17322"/>
                    <a:pt x="2525" y="17813"/>
                  </a:cubicBezTo>
                  <a:cubicBezTo>
                    <a:pt x="3787" y="19075"/>
                    <a:pt x="3787" y="19075"/>
                    <a:pt x="3787" y="19075"/>
                  </a:cubicBezTo>
                  <a:cubicBezTo>
                    <a:pt x="4068" y="19356"/>
                    <a:pt x="4418" y="19496"/>
                    <a:pt x="4769" y="19496"/>
                  </a:cubicBezTo>
                  <a:cubicBezTo>
                    <a:pt x="5049" y="19496"/>
                    <a:pt x="5260" y="19426"/>
                    <a:pt x="5540" y="19286"/>
                  </a:cubicBezTo>
                  <a:cubicBezTo>
                    <a:pt x="7294" y="18094"/>
                    <a:pt x="7294" y="18094"/>
                    <a:pt x="7294" y="18094"/>
                  </a:cubicBezTo>
                  <a:cubicBezTo>
                    <a:pt x="7574" y="18234"/>
                    <a:pt x="7855" y="18374"/>
                    <a:pt x="8135" y="18444"/>
                  </a:cubicBezTo>
                  <a:cubicBezTo>
                    <a:pt x="8556" y="20548"/>
                    <a:pt x="8556" y="20548"/>
                    <a:pt x="8556" y="20548"/>
                  </a:cubicBezTo>
                  <a:cubicBezTo>
                    <a:pt x="8696" y="21179"/>
                    <a:pt x="9257" y="21600"/>
                    <a:pt x="9888" y="21600"/>
                  </a:cubicBezTo>
                  <a:cubicBezTo>
                    <a:pt x="11712" y="21600"/>
                    <a:pt x="11712" y="21600"/>
                    <a:pt x="11712" y="21600"/>
                  </a:cubicBezTo>
                  <a:cubicBezTo>
                    <a:pt x="12343" y="21600"/>
                    <a:pt x="12904" y="21179"/>
                    <a:pt x="13044" y="20548"/>
                  </a:cubicBezTo>
                  <a:cubicBezTo>
                    <a:pt x="13465" y="18444"/>
                    <a:pt x="13465" y="18444"/>
                    <a:pt x="13465" y="18444"/>
                  </a:cubicBezTo>
                  <a:cubicBezTo>
                    <a:pt x="13745" y="18374"/>
                    <a:pt x="14026" y="18234"/>
                    <a:pt x="14306" y="18094"/>
                  </a:cubicBezTo>
                  <a:cubicBezTo>
                    <a:pt x="16060" y="19286"/>
                    <a:pt x="16060" y="19286"/>
                    <a:pt x="16060" y="19286"/>
                  </a:cubicBezTo>
                  <a:cubicBezTo>
                    <a:pt x="16340" y="19426"/>
                    <a:pt x="16551" y="19496"/>
                    <a:pt x="16831" y="19496"/>
                  </a:cubicBezTo>
                  <a:cubicBezTo>
                    <a:pt x="17182" y="19496"/>
                    <a:pt x="17532" y="19356"/>
                    <a:pt x="17813" y="19075"/>
                  </a:cubicBezTo>
                  <a:cubicBezTo>
                    <a:pt x="19075" y="17813"/>
                    <a:pt x="19075" y="17813"/>
                    <a:pt x="19075" y="17813"/>
                  </a:cubicBezTo>
                  <a:cubicBezTo>
                    <a:pt x="19566" y="17322"/>
                    <a:pt x="19636" y="16621"/>
                    <a:pt x="19286" y="16060"/>
                  </a:cubicBezTo>
                  <a:cubicBezTo>
                    <a:pt x="18094" y="14306"/>
                    <a:pt x="18094" y="14306"/>
                    <a:pt x="18094" y="14306"/>
                  </a:cubicBezTo>
                  <a:cubicBezTo>
                    <a:pt x="18234" y="14026"/>
                    <a:pt x="18374" y="13745"/>
                    <a:pt x="18444" y="13465"/>
                  </a:cubicBezTo>
                  <a:cubicBezTo>
                    <a:pt x="20548" y="13044"/>
                    <a:pt x="20548" y="13044"/>
                    <a:pt x="20548" y="13044"/>
                  </a:cubicBezTo>
                  <a:cubicBezTo>
                    <a:pt x="21179" y="12904"/>
                    <a:pt x="21600" y="12343"/>
                    <a:pt x="21600" y="11712"/>
                  </a:cubicBezTo>
                  <a:cubicBezTo>
                    <a:pt x="21600" y="9888"/>
                    <a:pt x="21600" y="9888"/>
                    <a:pt x="21600" y="9888"/>
                  </a:cubicBezTo>
                  <a:cubicBezTo>
                    <a:pt x="21600" y="9257"/>
                    <a:pt x="21179" y="8696"/>
                    <a:pt x="20548" y="8556"/>
                  </a:cubicBezTo>
                  <a:close/>
                  <a:moveTo>
                    <a:pt x="18164" y="12132"/>
                  </a:moveTo>
                  <a:cubicBezTo>
                    <a:pt x="17743" y="12203"/>
                    <a:pt x="17322" y="12553"/>
                    <a:pt x="17182" y="13044"/>
                  </a:cubicBezTo>
                  <a:cubicBezTo>
                    <a:pt x="17112" y="13255"/>
                    <a:pt x="16971" y="13535"/>
                    <a:pt x="16901" y="13745"/>
                  </a:cubicBezTo>
                  <a:cubicBezTo>
                    <a:pt x="16691" y="14166"/>
                    <a:pt x="16691" y="14657"/>
                    <a:pt x="16971" y="15078"/>
                  </a:cubicBezTo>
                  <a:cubicBezTo>
                    <a:pt x="18164" y="16831"/>
                    <a:pt x="18164" y="16831"/>
                    <a:pt x="18164" y="16831"/>
                  </a:cubicBezTo>
                  <a:cubicBezTo>
                    <a:pt x="16831" y="18164"/>
                    <a:pt x="16831" y="18164"/>
                    <a:pt x="16831" y="18164"/>
                  </a:cubicBezTo>
                  <a:cubicBezTo>
                    <a:pt x="15078" y="16971"/>
                    <a:pt x="15078" y="16971"/>
                    <a:pt x="15078" y="16971"/>
                  </a:cubicBezTo>
                  <a:cubicBezTo>
                    <a:pt x="14868" y="16831"/>
                    <a:pt x="14587" y="16761"/>
                    <a:pt x="14306" y="16761"/>
                  </a:cubicBezTo>
                  <a:cubicBezTo>
                    <a:pt x="14096" y="16761"/>
                    <a:pt x="13956" y="16761"/>
                    <a:pt x="13745" y="16901"/>
                  </a:cubicBezTo>
                  <a:cubicBezTo>
                    <a:pt x="13535" y="16971"/>
                    <a:pt x="13255" y="17112"/>
                    <a:pt x="13044" y="17182"/>
                  </a:cubicBezTo>
                  <a:cubicBezTo>
                    <a:pt x="12553" y="17322"/>
                    <a:pt x="12203" y="17743"/>
                    <a:pt x="12132" y="18164"/>
                  </a:cubicBezTo>
                  <a:cubicBezTo>
                    <a:pt x="11712" y="20268"/>
                    <a:pt x="11712" y="20268"/>
                    <a:pt x="11712" y="20268"/>
                  </a:cubicBezTo>
                  <a:cubicBezTo>
                    <a:pt x="9888" y="20268"/>
                    <a:pt x="9888" y="20268"/>
                    <a:pt x="9888" y="20268"/>
                  </a:cubicBezTo>
                  <a:cubicBezTo>
                    <a:pt x="9468" y="18164"/>
                    <a:pt x="9468" y="18164"/>
                    <a:pt x="9468" y="18164"/>
                  </a:cubicBezTo>
                  <a:cubicBezTo>
                    <a:pt x="9397" y="17743"/>
                    <a:pt x="9047" y="17322"/>
                    <a:pt x="8556" y="17182"/>
                  </a:cubicBezTo>
                  <a:cubicBezTo>
                    <a:pt x="8345" y="17112"/>
                    <a:pt x="8065" y="16971"/>
                    <a:pt x="7855" y="16901"/>
                  </a:cubicBezTo>
                  <a:cubicBezTo>
                    <a:pt x="7644" y="16761"/>
                    <a:pt x="7504" y="16761"/>
                    <a:pt x="7294" y="16761"/>
                  </a:cubicBezTo>
                  <a:cubicBezTo>
                    <a:pt x="7013" y="16761"/>
                    <a:pt x="6732" y="16831"/>
                    <a:pt x="6522" y="16971"/>
                  </a:cubicBezTo>
                  <a:cubicBezTo>
                    <a:pt x="4769" y="18164"/>
                    <a:pt x="4769" y="18164"/>
                    <a:pt x="4769" y="18164"/>
                  </a:cubicBezTo>
                  <a:cubicBezTo>
                    <a:pt x="3436" y="16831"/>
                    <a:pt x="3436" y="16831"/>
                    <a:pt x="3436" y="16831"/>
                  </a:cubicBezTo>
                  <a:cubicBezTo>
                    <a:pt x="4629" y="15078"/>
                    <a:pt x="4629" y="15078"/>
                    <a:pt x="4629" y="15078"/>
                  </a:cubicBezTo>
                  <a:cubicBezTo>
                    <a:pt x="4909" y="14657"/>
                    <a:pt x="4909" y="14166"/>
                    <a:pt x="4699" y="13745"/>
                  </a:cubicBezTo>
                  <a:cubicBezTo>
                    <a:pt x="4629" y="13535"/>
                    <a:pt x="4488" y="13255"/>
                    <a:pt x="4418" y="13044"/>
                  </a:cubicBezTo>
                  <a:cubicBezTo>
                    <a:pt x="4278" y="12553"/>
                    <a:pt x="3857" y="12203"/>
                    <a:pt x="3436" y="12132"/>
                  </a:cubicBezTo>
                  <a:cubicBezTo>
                    <a:pt x="1332" y="11712"/>
                    <a:pt x="1332" y="11712"/>
                    <a:pt x="1332" y="11712"/>
                  </a:cubicBezTo>
                  <a:cubicBezTo>
                    <a:pt x="1332" y="9888"/>
                    <a:pt x="1332" y="9888"/>
                    <a:pt x="1332" y="9888"/>
                  </a:cubicBezTo>
                  <a:cubicBezTo>
                    <a:pt x="3436" y="9468"/>
                    <a:pt x="3436" y="9468"/>
                    <a:pt x="3436" y="9468"/>
                  </a:cubicBezTo>
                  <a:cubicBezTo>
                    <a:pt x="3857" y="9397"/>
                    <a:pt x="4278" y="9047"/>
                    <a:pt x="4418" y="8556"/>
                  </a:cubicBezTo>
                  <a:cubicBezTo>
                    <a:pt x="4488" y="8345"/>
                    <a:pt x="4629" y="8065"/>
                    <a:pt x="4699" y="7855"/>
                  </a:cubicBezTo>
                  <a:cubicBezTo>
                    <a:pt x="4909" y="7434"/>
                    <a:pt x="4909" y="6943"/>
                    <a:pt x="4629" y="6522"/>
                  </a:cubicBezTo>
                  <a:cubicBezTo>
                    <a:pt x="3436" y="4769"/>
                    <a:pt x="3436" y="4769"/>
                    <a:pt x="3436" y="4769"/>
                  </a:cubicBezTo>
                  <a:cubicBezTo>
                    <a:pt x="4769" y="3436"/>
                    <a:pt x="4769" y="3436"/>
                    <a:pt x="4769" y="3436"/>
                  </a:cubicBezTo>
                  <a:cubicBezTo>
                    <a:pt x="6522" y="4629"/>
                    <a:pt x="6522" y="4629"/>
                    <a:pt x="6522" y="4629"/>
                  </a:cubicBezTo>
                  <a:cubicBezTo>
                    <a:pt x="6732" y="4769"/>
                    <a:pt x="7013" y="4839"/>
                    <a:pt x="7294" y="4839"/>
                  </a:cubicBezTo>
                  <a:cubicBezTo>
                    <a:pt x="7504" y="4839"/>
                    <a:pt x="7644" y="4839"/>
                    <a:pt x="7855" y="4699"/>
                  </a:cubicBezTo>
                  <a:cubicBezTo>
                    <a:pt x="8065" y="4629"/>
                    <a:pt x="8345" y="4488"/>
                    <a:pt x="8556" y="4418"/>
                  </a:cubicBezTo>
                  <a:cubicBezTo>
                    <a:pt x="9047" y="4278"/>
                    <a:pt x="9397" y="3857"/>
                    <a:pt x="9468" y="3436"/>
                  </a:cubicBezTo>
                  <a:cubicBezTo>
                    <a:pt x="9888" y="1332"/>
                    <a:pt x="9888" y="1332"/>
                    <a:pt x="9888" y="1332"/>
                  </a:cubicBezTo>
                  <a:cubicBezTo>
                    <a:pt x="11712" y="1332"/>
                    <a:pt x="11712" y="1332"/>
                    <a:pt x="11712" y="1332"/>
                  </a:cubicBezTo>
                  <a:cubicBezTo>
                    <a:pt x="12132" y="3436"/>
                    <a:pt x="12132" y="3436"/>
                    <a:pt x="12132" y="3436"/>
                  </a:cubicBezTo>
                  <a:cubicBezTo>
                    <a:pt x="12203" y="3857"/>
                    <a:pt x="12553" y="4278"/>
                    <a:pt x="13044" y="4418"/>
                  </a:cubicBezTo>
                  <a:cubicBezTo>
                    <a:pt x="13255" y="4488"/>
                    <a:pt x="13535" y="4629"/>
                    <a:pt x="13745" y="4699"/>
                  </a:cubicBezTo>
                  <a:cubicBezTo>
                    <a:pt x="13956" y="4839"/>
                    <a:pt x="14096" y="4839"/>
                    <a:pt x="14306" y="4839"/>
                  </a:cubicBezTo>
                  <a:cubicBezTo>
                    <a:pt x="14587" y="4839"/>
                    <a:pt x="14868" y="4769"/>
                    <a:pt x="15078" y="4629"/>
                  </a:cubicBezTo>
                  <a:cubicBezTo>
                    <a:pt x="16831" y="3436"/>
                    <a:pt x="16831" y="3436"/>
                    <a:pt x="16831" y="3436"/>
                  </a:cubicBezTo>
                  <a:cubicBezTo>
                    <a:pt x="18164" y="4769"/>
                    <a:pt x="18164" y="4769"/>
                    <a:pt x="18164" y="4769"/>
                  </a:cubicBezTo>
                  <a:cubicBezTo>
                    <a:pt x="16971" y="6522"/>
                    <a:pt x="16971" y="6522"/>
                    <a:pt x="16971" y="6522"/>
                  </a:cubicBezTo>
                  <a:cubicBezTo>
                    <a:pt x="16691" y="6943"/>
                    <a:pt x="16691" y="7434"/>
                    <a:pt x="16901" y="7855"/>
                  </a:cubicBezTo>
                  <a:cubicBezTo>
                    <a:pt x="16971" y="8065"/>
                    <a:pt x="17112" y="8345"/>
                    <a:pt x="17182" y="8556"/>
                  </a:cubicBezTo>
                  <a:cubicBezTo>
                    <a:pt x="17322" y="9047"/>
                    <a:pt x="17743" y="9397"/>
                    <a:pt x="18164" y="9468"/>
                  </a:cubicBezTo>
                  <a:cubicBezTo>
                    <a:pt x="20268" y="9888"/>
                    <a:pt x="20268" y="9888"/>
                    <a:pt x="20268" y="9888"/>
                  </a:cubicBezTo>
                  <a:cubicBezTo>
                    <a:pt x="20268" y="11712"/>
                    <a:pt x="20268" y="11712"/>
                    <a:pt x="20268" y="11712"/>
                  </a:cubicBezTo>
                  <a:lnTo>
                    <a:pt x="18164" y="12132"/>
                  </a:ln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40779" y="140778"/>
              <a:ext cx="215906" cy="215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0310"/>
                  </a:moveTo>
                  <a:cubicBezTo>
                    <a:pt x="5481" y="20310"/>
                    <a:pt x="1290" y="16119"/>
                    <a:pt x="1290" y="10800"/>
                  </a:cubicBezTo>
                  <a:cubicBezTo>
                    <a:pt x="1290" y="5481"/>
                    <a:pt x="5481" y="1290"/>
                    <a:pt x="10800" y="1290"/>
                  </a:cubicBezTo>
                  <a:cubicBezTo>
                    <a:pt x="16119" y="1290"/>
                    <a:pt x="20310" y="5481"/>
                    <a:pt x="20310" y="10800"/>
                  </a:cubicBezTo>
                  <a:cubicBezTo>
                    <a:pt x="20310" y="16119"/>
                    <a:pt x="16119" y="20310"/>
                    <a:pt x="10800" y="20310"/>
                  </a:cubicBez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87479" y="186125"/>
              <a:ext cx="124535" cy="123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0" y="0"/>
                  </a:moveTo>
                  <a:cubicBezTo>
                    <a:pt x="4769" y="0"/>
                    <a:pt x="0" y="5049"/>
                    <a:pt x="0" y="10940"/>
                  </a:cubicBezTo>
                  <a:cubicBezTo>
                    <a:pt x="0" y="16831"/>
                    <a:pt x="4769" y="21600"/>
                    <a:pt x="10660" y="21600"/>
                  </a:cubicBezTo>
                  <a:cubicBezTo>
                    <a:pt x="16551" y="21600"/>
                    <a:pt x="21600" y="16831"/>
                    <a:pt x="21600" y="10940"/>
                  </a:cubicBezTo>
                  <a:cubicBezTo>
                    <a:pt x="21600" y="5049"/>
                    <a:pt x="16551" y="0"/>
                    <a:pt x="10660" y="0"/>
                  </a:cubicBezTo>
                  <a:close/>
                  <a:moveTo>
                    <a:pt x="10660" y="19075"/>
                  </a:moveTo>
                  <a:cubicBezTo>
                    <a:pt x="6171" y="19075"/>
                    <a:pt x="2525" y="15429"/>
                    <a:pt x="2525" y="10940"/>
                  </a:cubicBezTo>
                  <a:cubicBezTo>
                    <a:pt x="2525" y="6452"/>
                    <a:pt x="6171" y="2805"/>
                    <a:pt x="10660" y="2805"/>
                  </a:cubicBezTo>
                  <a:cubicBezTo>
                    <a:pt x="15148" y="2805"/>
                    <a:pt x="18795" y="6452"/>
                    <a:pt x="18795" y="10940"/>
                  </a:cubicBezTo>
                  <a:cubicBezTo>
                    <a:pt x="18795" y="15429"/>
                    <a:pt x="15148" y="19075"/>
                    <a:pt x="10660" y="19075"/>
                  </a:cubicBez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10040190" y="2119708"/>
            <a:ext cx="617517" cy="502335"/>
            <a:chOff x="0" y="0"/>
            <a:chExt cx="617516" cy="502334"/>
          </a:xfrm>
        </p:grpSpPr>
        <p:sp>
          <p:nvSpPr>
            <p:cNvPr id="380" name="Google Shape;380;p15"/>
            <p:cNvSpPr/>
            <p:nvPr/>
          </p:nvSpPr>
          <p:spPr>
            <a:xfrm>
              <a:off x="424701" y="154759"/>
              <a:ext cx="115690" cy="154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25" y="1181"/>
                  </a:moveTo>
                  <a:cubicBezTo>
                    <a:pt x="9450" y="506"/>
                    <a:pt x="8325" y="0"/>
                    <a:pt x="72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575" y="0"/>
                    <a:pt x="0" y="1181"/>
                    <a:pt x="0" y="27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419"/>
                    <a:pt x="1575" y="21600"/>
                    <a:pt x="36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20025" y="21600"/>
                    <a:pt x="21600" y="20419"/>
                    <a:pt x="21600" y="18900"/>
                  </a:cubicBezTo>
                  <a:cubicBezTo>
                    <a:pt x="21600" y="14850"/>
                    <a:pt x="21600" y="14850"/>
                    <a:pt x="21600" y="14850"/>
                  </a:cubicBezTo>
                  <a:cubicBezTo>
                    <a:pt x="21600" y="14344"/>
                    <a:pt x="21375" y="13838"/>
                    <a:pt x="20925" y="13331"/>
                  </a:cubicBezTo>
                  <a:lnTo>
                    <a:pt x="10125" y="1181"/>
                  </a:lnTo>
                  <a:close/>
                  <a:moveTo>
                    <a:pt x="18000" y="18900"/>
                  </a:moveTo>
                  <a:cubicBezTo>
                    <a:pt x="3600" y="18900"/>
                    <a:pt x="3600" y="18900"/>
                    <a:pt x="3600" y="18900"/>
                  </a:cubicBezTo>
                  <a:cubicBezTo>
                    <a:pt x="3600" y="2700"/>
                    <a:pt x="3600" y="2700"/>
                    <a:pt x="3600" y="2700"/>
                  </a:cubicBezTo>
                  <a:cubicBezTo>
                    <a:pt x="7200" y="2700"/>
                    <a:pt x="7200" y="2700"/>
                    <a:pt x="7200" y="2700"/>
                  </a:cubicBezTo>
                  <a:cubicBezTo>
                    <a:pt x="18000" y="14850"/>
                    <a:pt x="18000" y="14850"/>
                    <a:pt x="18000" y="14850"/>
                  </a:cubicBezTo>
                  <a:lnTo>
                    <a:pt x="18000" y="18900"/>
                  </a:lnTo>
                  <a:close/>
                </a:path>
              </a:pathLst>
            </a:custGeom>
            <a:solidFill>
              <a:srgbClr val="EA9D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0" y="0"/>
              <a:ext cx="617516" cy="502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2" y="10229"/>
                  </a:moveTo>
                  <a:cubicBezTo>
                    <a:pt x="18562" y="5244"/>
                    <a:pt x="18562" y="5244"/>
                    <a:pt x="18562" y="5244"/>
                  </a:cubicBezTo>
                  <a:cubicBezTo>
                    <a:pt x="18183" y="4569"/>
                    <a:pt x="17550" y="4154"/>
                    <a:pt x="16875" y="4154"/>
                  </a:cubicBezTo>
                  <a:cubicBezTo>
                    <a:pt x="14175" y="4154"/>
                    <a:pt x="14175" y="4154"/>
                    <a:pt x="14175" y="4154"/>
                  </a:cubicBezTo>
                  <a:cubicBezTo>
                    <a:pt x="14175" y="2492"/>
                    <a:pt x="14175" y="2492"/>
                    <a:pt x="14175" y="2492"/>
                  </a:cubicBezTo>
                  <a:cubicBezTo>
                    <a:pt x="14175" y="1142"/>
                    <a:pt x="13247" y="0"/>
                    <a:pt x="12150" y="0"/>
                  </a:cubicBezTo>
                  <a:cubicBezTo>
                    <a:pt x="2025" y="0"/>
                    <a:pt x="2025" y="0"/>
                    <a:pt x="2025" y="0"/>
                  </a:cubicBezTo>
                  <a:cubicBezTo>
                    <a:pt x="928" y="0"/>
                    <a:pt x="0" y="1142"/>
                    <a:pt x="0" y="2492"/>
                  </a:cubicBezTo>
                  <a:cubicBezTo>
                    <a:pt x="0" y="11631"/>
                    <a:pt x="0" y="11631"/>
                    <a:pt x="0" y="11631"/>
                  </a:cubicBezTo>
                  <a:cubicBezTo>
                    <a:pt x="0" y="12981"/>
                    <a:pt x="928" y="14123"/>
                    <a:pt x="2025" y="14123"/>
                  </a:cubicBezTo>
                  <a:cubicBezTo>
                    <a:pt x="2025" y="14123"/>
                    <a:pt x="2025" y="14123"/>
                    <a:pt x="2025" y="14123"/>
                  </a:cubicBezTo>
                  <a:cubicBezTo>
                    <a:pt x="2025" y="16615"/>
                    <a:pt x="2025" y="16615"/>
                    <a:pt x="2025" y="16615"/>
                  </a:cubicBezTo>
                  <a:cubicBezTo>
                    <a:pt x="2025" y="17965"/>
                    <a:pt x="2953" y="19108"/>
                    <a:pt x="4050" y="19108"/>
                  </a:cubicBezTo>
                  <a:cubicBezTo>
                    <a:pt x="4809" y="19108"/>
                    <a:pt x="4809" y="19108"/>
                    <a:pt x="4809" y="19108"/>
                  </a:cubicBezTo>
                  <a:cubicBezTo>
                    <a:pt x="5105" y="20562"/>
                    <a:pt x="6159" y="21600"/>
                    <a:pt x="7425" y="21600"/>
                  </a:cubicBezTo>
                  <a:cubicBezTo>
                    <a:pt x="8691" y="21600"/>
                    <a:pt x="9745" y="20562"/>
                    <a:pt x="10041" y="19108"/>
                  </a:cubicBezTo>
                  <a:cubicBezTo>
                    <a:pt x="13584" y="19108"/>
                    <a:pt x="13584" y="19108"/>
                    <a:pt x="13584" y="19108"/>
                  </a:cubicBezTo>
                  <a:cubicBezTo>
                    <a:pt x="13880" y="20562"/>
                    <a:pt x="14934" y="21600"/>
                    <a:pt x="16200" y="21600"/>
                  </a:cubicBezTo>
                  <a:cubicBezTo>
                    <a:pt x="17466" y="21600"/>
                    <a:pt x="18520" y="20562"/>
                    <a:pt x="18816" y="19108"/>
                  </a:cubicBezTo>
                  <a:cubicBezTo>
                    <a:pt x="19575" y="19108"/>
                    <a:pt x="19575" y="19108"/>
                    <a:pt x="19575" y="19108"/>
                  </a:cubicBezTo>
                  <a:cubicBezTo>
                    <a:pt x="20672" y="19108"/>
                    <a:pt x="21600" y="17965"/>
                    <a:pt x="21600" y="16615"/>
                  </a:cubicBezTo>
                  <a:cubicBezTo>
                    <a:pt x="21600" y="11631"/>
                    <a:pt x="21600" y="11631"/>
                    <a:pt x="21600" y="11631"/>
                  </a:cubicBezTo>
                  <a:cubicBezTo>
                    <a:pt x="21600" y="11163"/>
                    <a:pt x="21473" y="10644"/>
                    <a:pt x="21262" y="10229"/>
                  </a:cubicBezTo>
                  <a:close/>
                  <a:moveTo>
                    <a:pt x="2025" y="12462"/>
                  </a:moveTo>
                  <a:cubicBezTo>
                    <a:pt x="1645" y="12462"/>
                    <a:pt x="1350" y="12098"/>
                    <a:pt x="1350" y="11631"/>
                  </a:cubicBezTo>
                  <a:cubicBezTo>
                    <a:pt x="1350" y="2492"/>
                    <a:pt x="1350" y="2492"/>
                    <a:pt x="1350" y="2492"/>
                  </a:cubicBezTo>
                  <a:cubicBezTo>
                    <a:pt x="1350" y="2025"/>
                    <a:pt x="1645" y="1662"/>
                    <a:pt x="2025" y="1662"/>
                  </a:cubicBezTo>
                  <a:cubicBezTo>
                    <a:pt x="12150" y="1662"/>
                    <a:pt x="12150" y="1662"/>
                    <a:pt x="12150" y="1662"/>
                  </a:cubicBezTo>
                  <a:cubicBezTo>
                    <a:pt x="12530" y="1662"/>
                    <a:pt x="12825" y="2025"/>
                    <a:pt x="12825" y="2492"/>
                  </a:cubicBezTo>
                  <a:cubicBezTo>
                    <a:pt x="12825" y="4154"/>
                    <a:pt x="12825" y="4154"/>
                    <a:pt x="12825" y="4154"/>
                  </a:cubicBezTo>
                  <a:cubicBezTo>
                    <a:pt x="12825" y="5815"/>
                    <a:pt x="12825" y="5815"/>
                    <a:pt x="12825" y="5815"/>
                  </a:cubicBezTo>
                  <a:cubicBezTo>
                    <a:pt x="12825" y="11631"/>
                    <a:pt x="12825" y="11631"/>
                    <a:pt x="12825" y="11631"/>
                  </a:cubicBezTo>
                  <a:cubicBezTo>
                    <a:pt x="12825" y="12098"/>
                    <a:pt x="12530" y="12462"/>
                    <a:pt x="12150" y="12462"/>
                  </a:cubicBezTo>
                  <a:lnTo>
                    <a:pt x="2025" y="12462"/>
                  </a:lnTo>
                  <a:close/>
                  <a:moveTo>
                    <a:pt x="7425" y="19938"/>
                  </a:moveTo>
                  <a:cubicBezTo>
                    <a:pt x="6666" y="19938"/>
                    <a:pt x="6075" y="19212"/>
                    <a:pt x="6075" y="18277"/>
                  </a:cubicBezTo>
                  <a:cubicBezTo>
                    <a:pt x="6075" y="17342"/>
                    <a:pt x="6666" y="16615"/>
                    <a:pt x="7425" y="16615"/>
                  </a:cubicBezTo>
                  <a:cubicBezTo>
                    <a:pt x="8184" y="16615"/>
                    <a:pt x="8775" y="17342"/>
                    <a:pt x="8775" y="18277"/>
                  </a:cubicBezTo>
                  <a:cubicBezTo>
                    <a:pt x="8775" y="19212"/>
                    <a:pt x="8184" y="19938"/>
                    <a:pt x="7425" y="19938"/>
                  </a:cubicBezTo>
                  <a:close/>
                  <a:moveTo>
                    <a:pt x="16200" y="19938"/>
                  </a:moveTo>
                  <a:cubicBezTo>
                    <a:pt x="15441" y="19938"/>
                    <a:pt x="14850" y="19212"/>
                    <a:pt x="14850" y="18277"/>
                  </a:cubicBezTo>
                  <a:cubicBezTo>
                    <a:pt x="14850" y="17342"/>
                    <a:pt x="15441" y="16615"/>
                    <a:pt x="16200" y="16615"/>
                  </a:cubicBezTo>
                  <a:cubicBezTo>
                    <a:pt x="16959" y="16615"/>
                    <a:pt x="17550" y="17342"/>
                    <a:pt x="17550" y="18277"/>
                  </a:cubicBezTo>
                  <a:cubicBezTo>
                    <a:pt x="17550" y="19212"/>
                    <a:pt x="16959" y="19938"/>
                    <a:pt x="16200" y="19938"/>
                  </a:cubicBezTo>
                  <a:close/>
                  <a:moveTo>
                    <a:pt x="20250" y="16615"/>
                  </a:moveTo>
                  <a:cubicBezTo>
                    <a:pt x="20250" y="17083"/>
                    <a:pt x="19955" y="17446"/>
                    <a:pt x="19575" y="17446"/>
                  </a:cubicBezTo>
                  <a:cubicBezTo>
                    <a:pt x="18816" y="17446"/>
                    <a:pt x="18816" y="17446"/>
                    <a:pt x="18816" y="17446"/>
                  </a:cubicBezTo>
                  <a:cubicBezTo>
                    <a:pt x="18520" y="15992"/>
                    <a:pt x="17466" y="14954"/>
                    <a:pt x="16200" y="14954"/>
                  </a:cubicBezTo>
                  <a:cubicBezTo>
                    <a:pt x="14934" y="14954"/>
                    <a:pt x="13880" y="15992"/>
                    <a:pt x="13584" y="17446"/>
                  </a:cubicBezTo>
                  <a:cubicBezTo>
                    <a:pt x="10041" y="17446"/>
                    <a:pt x="10041" y="17446"/>
                    <a:pt x="10041" y="17446"/>
                  </a:cubicBezTo>
                  <a:cubicBezTo>
                    <a:pt x="9745" y="15992"/>
                    <a:pt x="8691" y="14954"/>
                    <a:pt x="7425" y="14954"/>
                  </a:cubicBezTo>
                  <a:cubicBezTo>
                    <a:pt x="6159" y="14954"/>
                    <a:pt x="5105" y="15992"/>
                    <a:pt x="4809" y="17446"/>
                  </a:cubicBezTo>
                  <a:cubicBezTo>
                    <a:pt x="4050" y="17446"/>
                    <a:pt x="4050" y="17446"/>
                    <a:pt x="4050" y="17446"/>
                  </a:cubicBezTo>
                  <a:cubicBezTo>
                    <a:pt x="3670" y="17446"/>
                    <a:pt x="3375" y="17083"/>
                    <a:pt x="3375" y="16615"/>
                  </a:cubicBezTo>
                  <a:cubicBezTo>
                    <a:pt x="3375" y="14123"/>
                    <a:pt x="3375" y="14123"/>
                    <a:pt x="3375" y="14123"/>
                  </a:cubicBezTo>
                  <a:cubicBezTo>
                    <a:pt x="12150" y="14123"/>
                    <a:pt x="12150" y="14123"/>
                    <a:pt x="12150" y="14123"/>
                  </a:cubicBezTo>
                  <a:cubicBezTo>
                    <a:pt x="13247" y="14123"/>
                    <a:pt x="14175" y="12981"/>
                    <a:pt x="14175" y="11631"/>
                  </a:cubicBezTo>
                  <a:cubicBezTo>
                    <a:pt x="14175" y="5815"/>
                    <a:pt x="14175" y="5815"/>
                    <a:pt x="14175" y="5815"/>
                  </a:cubicBezTo>
                  <a:cubicBezTo>
                    <a:pt x="16875" y="5815"/>
                    <a:pt x="16875" y="5815"/>
                    <a:pt x="16875" y="5815"/>
                  </a:cubicBezTo>
                  <a:cubicBezTo>
                    <a:pt x="17086" y="5815"/>
                    <a:pt x="17297" y="5971"/>
                    <a:pt x="17423" y="6179"/>
                  </a:cubicBezTo>
                  <a:cubicBezTo>
                    <a:pt x="20123" y="11163"/>
                    <a:pt x="20123" y="11163"/>
                    <a:pt x="20123" y="11163"/>
                  </a:cubicBezTo>
                  <a:cubicBezTo>
                    <a:pt x="20208" y="11319"/>
                    <a:pt x="20250" y="11475"/>
                    <a:pt x="20250" y="11631"/>
                  </a:cubicBezTo>
                  <a:lnTo>
                    <a:pt x="20250" y="16615"/>
                  </a:lnTo>
                  <a:close/>
                </a:path>
              </a:pathLst>
            </a:custGeom>
            <a:solidFill>
              <a:srgbClr val="EA9D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>
            <a:off x="4732744" y="3211793"/>
            <a:ext cx="232076" cy="2187417"/>
            <a:chOff x="4732744" y="3211793"/>
            <a:chExt cx="232076" cy="2187417"/>
          </a:xfrm>
        </p:grpSpPr>
        <p:sp>
          <p:nvSpPr>
            <p:cNvPr id="383" name="Google Shape;383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5" name="Google Shape;385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" name="Google Shape;387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8" name="Google Shape;388;p15"/>
          <p:cNvGrpSpPr/>
          <p:nvPr/>
        </p:nvGrpSpPr>
        <p:grpSpPr>
          <a:xfrm>
            <a:off x="6574615" y="3177081"/>
            <a:ext cx="232076" cy="2187417"/>
            <a:chOff x="4732744" y="3211793"/>
            <a:chExt cx="232076" cy="2187417"/>
          </a:xfrm>
        </p:grpSpPr>
        <p:sp>
          <p:nvSpPr>
            <p:cNvPr id="389" name="Google Shape;389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0" name="Google Shape;390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Google Shape;391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Google Shape;392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3" name="Google Shape;393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94" name="Google Shape;394;p15"/>
          <p:cNvGrpSpPr/>
          <p:nvPr/>
        </p:nvGrpSpPr>
        <p:grpSpPr>
          <a:xfrm>
            <a:off x="8429743" y="3169581"/>
            <a:ext cx="232076" cy="2187417"/>
            <a:chOff x="4732744" y="3211793"/>
            <a:chExt cx="232076" cy="2187417"/>
          </a:xfrm>
        </p:grpSpPr>
        <p:sp>
          <p:nvSpPr>
            <p:cNvPr id="395" name="Google Shape;395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6" name="Google Shape;396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8" name="Google Shape;398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Google Shape;399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10294771" y="3132319"/>
            <a:ext cx="232076" cy="2187417"/>
            <a:chOff x="4732744" y="3211793"/>
            <a:chExt cx="232076" cy="2187417"/>
          </a:xfrm>
        </p:grpSpPr>
        <p:sp>
          <p:nvSpPr>
            <p:cNvPr id="401" name="Google Shape;401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Google Shape;405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Questions and Discussion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Some missing pieces…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>
          <a:xfrm>
            <a:off x="460979" y="847016"/>
            <a:ext cx="11259966" cy="5304402"/>
          </a:xfrm>
        </p:spPr>
        <p:txBody>
          <a:bodyPr>
            <a:normAutofit lnSpcReduction="10000"/>
          </a:bodyPr>
          <a:lstStyle/>
          <a:p>
            <a:pPr marL="142875" lvl="0" indent="0">
              <a:buNone/>
            </a:pPr>
            <a:r>
              <a:rPr lang="en-US" sz="3600" dirty="0"/>
              <a:t>It is true that customers often begin using Databricks before they contact us…</a:t>
            </a:r>
          </a:p>
          <a:p>
            <a:r>
              <a:rPr lang="en-US" sz="3600" dirty="0"/>
              <a:t>… but the time-line scenario has </a:t>
            </a:r>
            <a:r>
              <a:rPr lang="en-US" sz="3600" b="1" i="1" dirty="0">
                <a:solidFill>
                  <a:srgbClr val="FF0000"/>
                </a:solidFill>
              </a:rPr>
              <a:t>no Discovery meeting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… nobody asks Databricks to help with </a:t>
            </a:r>
            <a:r>
              <a:rPr lang="en-US" sz="3600" b="1" i="1" dirty="0">
                <a:solidFill>
                  <a:srgbClr val="FF0000"/>
                </a:solidFill>
              </a:rPr>
              <a:t>As-Is and To-Be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/>
              <a:t>… the only Databricks involvement is a </a:t>
            </a:r>
            <a:r>
              <a:rPr lang="en-US" sz="3600" b="1" i="1" dirty="0">
                <a:solidFill>
                  <a:srgbClr val="FF0000"/>
                </a:solidFill>
              </a:rPr>
              <a:t>Workshop</a:t>
            </a:r>
            <a:r>
              <a:rPr lang="en-US" sz="3600" dirty="0"/>
              <a:t>, which </a:t>
            </a:r>
            <a:r>
              <a:rPr lang="en-US" sz="3600" b="1" i="1" dirty="0">
                <a:solidFill>
                  <a:srgbClr val="FF0000"/>
                </a:solidFill>
              </a:rPr>
              <a:t>appears to be one-size-fits-all</a:t>
            </a:r>
            <a:r>
              <a:rPr lang="en-US" sz="3600" dirty="0"/>
              <a:t>, since it was delivered on Day 1 without any prior Discovery meeting</a:t>
            </a:r>
          </a:p>
          <a:p>
            <a:r>
              <a:rPr lang="en-US" sz="3600" dirty="0"/>
              <a:t>The RACI chart has some inaccuracies, e.g.:</a:t>
            </a:r>
          </a:p>
          <a:p>
            <a:pPr lvl="1"/>
            <a:r>
              <a:rPr lang="en-US" sz="2200" dirty="0"/>
              <a:t>E.g., not all stakeholders are accounted for</a:t>
            </a:r>
          </a:p>
          <a:p>
            <a:pPr lvl="1"/>
            <a:r>
              <a:rPr lang="en-US" sz="2200" dirty="0"/>
              <a:t>No one is Accountable for productionizing</a:t>
            </a:r>
          </a:p>
          <a:p>
            <a:pPr lvl="1"/>
            <a:r>
              <a:rPr lang="en-US" sz="22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042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8208F-39B1-49E0-8A2C-4B376398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07" y="50626"/>
            <a:ext cx="11379785" cy="67567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FF3783E-B107-4C43-8E00-906CB7901E14}"/>
              </a:ext>
            </a:extLst>
          </p:cNvPr>
          <p:cNvSpPr/>
          <p:nvPr/>
        </p:nvSpPr>
        <p:spPr>
          <a:xfrm>
            <a:off x="3310128" y="1371600"/>
            <a:ext cx="1664208" cy="530352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6BC9740-413C-46C7-A344-26A93B3AB493}"/>
              </a:ext>
            </a:extLst>
          </p:cNvPr>
          <p:cNvSpPr/>
          <p:nvPr/>
        </p:nvSpPr>
        <p:spPr>
          <a:xfrm>
            <a:off x="1371600" y="850392"/>
            <a:ext cx="1435608" cy="530352"/>
          </a:xfrm>
          <a:prstGeom prst="wedgeRoundRectCallout">
            <a:avLst>
              <a:gd name="adj1" fmla="val 87005"/>
              <a:gd name="adj2" fmla="val 75360"/>
              <a:gd name="adj3" fmla="val 16667"/>
            </a:avLst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here!</a:t>
            </a:r>
          </a:p>
        </p:txBody>
      </p:sp>
    </p:spTree>
    <p:extLst>
      <p:ext uri="{BB962C8B-B14F-4D97-AF65-F5344CB8AC3E}">
        <p14:creationId xmlns:p14="http://schemas.microsoft.com/office/powerpoint/2010/main" val="4949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Some missing pieces…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>
          <a:xfrm>
            <a:off x="460979" y="847016"/>
            <a:ext cx="11259966" cy="5304402"/>
          </a:xfrm>
        </p:spPr>
        <p:txBody>
          <a:bodyPr>
            <a:normAutofit lnSpcReduction="10000"/>
          </a:bodyPr>
          <a:lstStyle/>
          <a:p>
            <a:pPr marL="142875" lvl="0" indent="0">
              <a:buNone/>
            </a:pPr>
            <a:r>
              <a:rPr lang="en-US" sz="3600" dirty="0"/>
              <a:t>The SME (</a:t>
            </a:r>
            <a:r>
              <a:rPr lang="en-US" sz="3600" dirty="0" err="1"/>
              <a:t>Matei</a:t>
            </a:r>
            <a:r>
              <a:rPr lang="en-US" sz="3600" dirty="0"/>
              <a:t>) asks for more features, and subsequently the Data Engineer (Vida) has to stream in more data…</a:t>
            </a:r>
          </a:p>
          <a:p>
            <a:pPr marL="142875" lvl="0" indent="0">
              <a:buNone/>
            </a:pPr>
            <a:endParaRPr lang="en-US" sz="3600" dirty="0"/>
          </a:p>
          <a:p>
            <a:pPr marL="142875" lvl="0" indent="0">
              <a:buNone/>
            </a:pPr>
            <a:r>
              <a:rPr lang="en-US" sz="3600" dirty="0"/>
              <a:t>… but this is a sensor-based use case, and sensors typically only have the ability to send a very small amount of information, e.g., time and temperature…</a:t>
            </a:r>
          </a:p>
          <a:p>
            <a:pPr marL="142875" lvl="0" indent="0">
              <a:buNone/>
            </a:pPr>
            <a:endParaRPr lang="en-US" sz="3600" dirty="0"/>
          </a:p>
          <a:p>
            <a:pPr marL="142875" lvl="0" indent="0">
              <a:buNone/>
            </a:pPr>
            <a:r>
              <a:rPr lang="en-US" sz="3600" dirty="0"/>
              <a:t>… so what exactly is this streaming data that Vida adds?  Where does it come from?  What information does it contain?  How does it help?</a:t>
            </a:r>
          </a:p>
        </p:txBody>
      </p:sp>
    </p:spTree>
    <p:extLst>
      <p:ext uri="{BB962C8B-B14F-4D97-AF65-F5344CB8AC3E}">
        <p14:creationId xmlns:p14="http://schemas.microsoft.com/office/powerpoint/2010/main" val="9140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Questions and Discussion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2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638175" y="945954"/>
            <a:ext cx="11363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Prepare for a </a:t>
            </a:r>
            <a:r>
              <a:rPr lang="en-US" sz="3600" b="1" i="1" dirty="0">
                <a:latin typeface="Barlow"/>
              </a:rPr>
              <a:t>Discovery meeting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Write a </a:t>
            </a:r>
            <a:r>
              <a:rPr lang="en-US" sz="3600" b="1" i="1" dirty="0">
                <a:latin typeface="Barlow"/>
              </a:rPr>
              <a:t>Trip Report </a:t>
            </a:r>
            <a:r>
              <a:rPr lang="en-US" sz="3600" dirty="0">
                <a:latin typeface="Barlow"/>
              </a:rPr>
              <a:t>summarizing the Discovery meeting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Respond to </a:t>
            </a:r>
            <a:r>
              <a:rPr lang="en-US" sz="3600" dirty="0" err="1">
                <a:latin typeface="Barlow"/>
              </a:rPr>
              <a:t>MegaCorp</a:t>
            </a:r>
            <a:r>
              <a:rPr lang="en-US" sz="3600" dirty="0">
                <a:latin typeface="Barlow"/>
              </a:rPr>
              <a:t> with </a:t>
            </a:r>
            <a:r>
              <a:rPr lang="en-US" sz="3600" b="1" i="1" dirty="0">
                <a:latin typeface="Barlow"/>
              </a:rPr>
              <a:t>As-Is and To-Be </a:t>
            </a:r>
            <a:r>
              <a:rPr lang="en-US" sz="3600" dirty="0">
                <a:latin typeface="Barlow"/>
              </a:rPr>
              <a:t>architecture diagrams, and outline your proposed approach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As part of (3) above, propose </a:t>
            </a:r>
            <a:r>
              <a:rPr lang="en-US" sz="3600" b="1" i="1" dirty="0">
                <a:latin typeface="Barlow"/>
              </a:rPr>
              <a:t>sources of additional streaming (or not) data</a:t>
            </a:r>
            <a:r>
              <a:rPr lang="en-US" sz="3600" dirty="0">
                <a:latin typeface="Barlow"/>
              </a:rPr>
              <a:t> to satisfy </a:t>
            </a:r>
            <a:r>
              <a:rPr lang="en-US" sz="3600" dirty="0" err="1">
                <a:latin typeface="Barlow"/>
              </a:rPr>
              <a:t>Matei’s</a:t>
            </a:r>
            <a:r>
              <a:rPr lang="en-US" sz="3600" dirty="0">
                <a:latin typeface="Barlow"/>
              </a:rPr>
              <a:t> needs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Improve the </a:t>
            </a:r>
            <a:r>
              <a:rPr lang="en-US" sz="3600" b="1" i="1" dirty="0">
                <a:latin typeface="Barlow"/>
              </a:rPr>
              <a:t>RACI</a:t>
            </a:r>
            <a:r>
              <a:rPr lang="en-US" sz="3600" dirty="0">
                <a:latin typeface="Barlow"/>
              </a:rPr>
              <a:t> chart.</a:t>
            </a:r>
          </a:p>
        </p:txBody>
      </p:sp>
    </p:spTree>
    <p:extLst>
      <p:ext uri="{BB962C8B-B14F-4D97-AF65-F5344CB8AC3E}">
        <p14:creationId xmlns:p14="http://schemas.microsoft.com/office/powerpoint/2010/main" val="4294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assignment… Discovery meeting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Research </a:t>
            </a:r>
            <a:r>
              <a:rPr lang="en-US" sz="3600" dirty="0" err="1">
                <a:latin typeface="Barlow"/>
              </a:rPr>
              <a:t>MegaCorp</a:t>
            </a:r>
            <a:r>
              <a:rPr lang="en-US" sz="3600" dirty="0">
                <a:latin typeface="Barlow"/>
              </a:rPr>
              <a:t> and prepare a list of questions.  Your </a:t>
            </a:r>
            <a:r>
              <a:rPr lang="en-US" sz="3600" b="1" i="1" dirty="0">
                <a:latin typeface="Barlow"/>
              </a:rPr>
              <a:t>goals: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Understand current environment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Assess </a:t>
            </a:r>
            <a:r>
              <a:rPr lang="en-US" sz="3600" dirty="0" err="1">
                <a:latin typeface="Barlow"/>
              </a:rPr>
              <a:t>MegaCorp’s</a:t>
            </a:r>
            <a:r>
              <a:rPr lang="en-US" sz="3600" dirty="0">
                <a:latin typeface="Barlow"/>
              </a:rPr>
              <a:t> potential to succeed with Databricks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Uncover pain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Look for compelling event and executive sponsorship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Demonstrate that Databricks can be a trusted advisor</a:t>
            </a:r>
          </a:p>
        </p:txBody>
      </p:sp>
    </p:spTree>
    <p:extLst>
      <p:ext uri="{BB962C8B-B14F-4D97-AF65-F5344CB8AC3E}">
        <p14:creationId xmlns:p14="http://schemas.microsoft.com/office/powerpoint/2010/main" val="17100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assignment… Trip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Prepare this internal Databricks document.  Your </a:t>
            </a:r>
            <a:r>
              <a:rPr lang="en-US" sz="3600" b="1" i="1" dirty="0">
                <a:latin typeface="Barlow"/>
              </a:rPr>
              <a:t>goals: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Record the answers </a:t>
            </a:r>
            <a:r>
              <a:rPr lang="en-US" sz="3600" dirty="0" err="1">
                <a:latin typeface="Barlow"/>
              </a:rPr>
              <a:t>MegaCorp</a:t>
            </a:r>
            <a:r>
              <a:rPr lang="en-US" sz="3600" dirty="0">
                <a:latin typeface="Barlow"/>
              </a:rPr>
              <a:t> gave to your Discovery questions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arlow"/>
              </a:rPr>
              <a:t>Analyze the situation and suggest next steps</a:t>
            </a:r>
          </a:p>
        </p:txBody>
      </p:sp>
    </p:spTree>
    <p:extLst>
      <p:ext uri="{BB962C8B-B14F-4D97-AF65-F5344CB8AC3E}">
        <p14:creationId xmlns:p14="http://schemas.microsoft.com/office/powerpoint/2010/main" val="224637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assignment… Architecture Diagrams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Prepare As-Is and To-Be architecture diagrams</a:t>
            </a:r>
          </a:p>
          <a:p>
            <a:r>
              <a:rPr lang="en-US" sz="3600" dirty="0">
                <a:latin typeface="Barlow"/>
              </a:rPr>
              <a:t>Be prepared to present and defend your diagrams</a:t>
            </a:r>
          </a:p>
        </p:txBody>
      </p:sp>
    </p:spTree>
    <p:extLst>
      <p:ext uri="{BB962C8B-B14F-4D97-AF65-F5344CB8AC3E}">
        <p14:creationId xmlns:p14="http://schemas.microsoft.com/office/powerpoint/2010/main" val="33854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/>
              <a:t>Your assignment… Propose additional data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How could the sensor data be enriched?</a:t>
            </a:r>
          </a:p>
          <a:p>
            <a:r>
              <a:rPr lang="en-US" sz="3600" dirty="0">
                <a:latin typeface="Barlow"/>
              </a:rPr>
              <a:t>Prove yourself as a trusted advisor</a:t>
            </a:r>
          </a:p>
        </p:txBody>
      </p:sp>
    </p:spTree>
    <p:extLst>
      <p:ext uri="{BB962C8B-B14F-4D97-AF65-F5344CB8AC3E}">
        <p14:creationId xmlns:p14="http://schemas.microsoft.com/office/powerpoint/2010/main" val="333394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assignment… Improve the RACI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Use what you learned in the Discovery meeting</a:t>
            </a:r>
          </a:p>
          <a:p>
            <a:endParaRPr lang="en-US" sz="3600" dirty="0">
              <a:latin typeface="Barlow"/>
            </a:endParaRPr>
          </a:p>
          <a:p>
            <a:r>
              <a:rPr lang="en-US" sz="3600" dirty="0">
                <a:latin typeface="Barlow"/>
              </a:rPr>
              <a:t>Guidelines: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rlow"/>
              </a:rPr>
              <a:t>Every task should have a Responsible person and an Accountable person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rlow"/>
              </a:rPr>
              <a:t>If you don’t Consult with anybody, are  you likely to succeed?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rlow"/>
              </a:rPr>
              <a:t>If you don’t Inform anyone, will you gain adoption?</a:t>
            </a:r>
          </a:p>
        </p:txBody>
      </p:sp>
    </p:spTree>
    <p:extLst>
      <p:ext uri="{BB962C8B-B14F-4D97-AF65-F5344CB8AC3E}">
        <p14:creationId xmlns:p14="http://schemas.microsoft.com/office/powerpoint/2010/main" val="4903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Questions and Discussion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8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Your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C43DC-4441-490A-90D8-7BC611E0FAC9}"/>
              </a:ext>
            </a:extLst>
          </p:cNvPr>
          <p:cNvSpPr txBox="1"/>
          <p:nvPr/>
        </p:nvSpPr>
        <p:spPr>
          <a:xfrm>
            <a:off x="83127" y="1314450"/>
            <a:ext cx="1210887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rlow"/>
              </a:rPr>
              <a:t>Research: </a:t>
            </a:r>
          </a:p>
          <a:p>
            <a:r>
              <a:rPr lang="en-US" sz="2800" dirty="0">
                <a:latin typeface="Barlow"/>
                <a:hlinkClick r:id="rId3"/>
              </a:rPr>
              <a:t>https://www.ge.com/power/case-studies/whitegate</a:t>
            </a:r>
            <a:endParaRPr lang="en-US" sz="2800" dirty="0">
              <a:latin typeface="Barlow"/>
            </a:endParaRPr>
          </a:p>
          <a:p>
            <a:endParaRPr lang="en-US" sz="3600" dirty="0">
              <a:latin typeface="Barlow"/>
            </a:endParaRPr>
          </a:p>
          <a:p>
            <a:r>
              <a:rPr lang="en-US" sz="3600" dirty="0">
                <a:latin typeface="Barlow"/>
              </a:rPr>
              <a:t>Discovery Questions:</a:t>
            </a:r>
          </a:p>
          <a:p>
            <a:r>
              <a:rPr lang="en-US" sz="2800" dirty="0">
                <a:latin typeface="Barlow"/>
                <a:hlinkClick r:id="rId4"/>
              </a:rPr>
              <a:t>https://drive.google.com/open?id=1HuixOdTZJ11L51yovPgTcMUHp4ze9QwA</a:t>
            </a:r>
            <a:r>
              <a:rPr lang="en-US" sz="2800" dirty="0">
                <a:latin typeface="Barlow"/>
              </a:rPr>
              <a:t> </a:t>
            </a:r>
          </a:p>
          <a:p>
            <a:endParaRPr lang="en-US" sz="3600" dirty="0">
              <a:latin typeface="Barlow"/>
            </a:endParaRPr>
          </a:p>
          <a:p>
            <a:r>
              <a:rPr lang="en-US" sz="3600" dirty="0">
                <a:latin typeface="Barlow"/>
              </a:rPr>
              <a:t>Architecture Diagrams:</a:t>
            </a:r>
          </a:p>
          <a:p>
            <a:r>
              <a:rPr lang="en-US" sz="2800" dirty="0">
                <a:hlinkClick r:id="rId5"/>
              </a:rPr>
              <a:t>https://app.lucidchart.com/documents#/documents?folder_id=shared</a:t>
            </a:r>
            <a:endParaRPr lang="en-US" sz="2800" dirty="0"/>
          </a:p>
          <a:p>
            <a:endParaRPr lang="en-US" sz="3600" dirty="0">
              <a:latin typeface="Barlow"/>
            </a:endParaRPr>
          </a:p>
          <a:p>
            <a:endParaRPr lang="en-US" sz="3600" dirty="0"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726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1"/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Questions and Discussion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Questions and Discussion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3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Questions and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078CC-4282-4E77-8EFC-661E90205BE6}"/>
              </a:ext>
            </a:extLst>
          </p:cNvPr>
          <p:cNvSpPr txBox="1"/>
          <p:nvPr/>
        </p:nvSpPr>
        <p:spPr>
          <a:xfrm>
            <a:off x="638175" y="945954"/>
            <a:ext cx="113633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Prepare for a </a:t>
            </a:r>
            <a:r>
              <a:rPr lang="en-US" sz="3600" b="1" i="1" dirty="0">
                <a:latin typeface="Barlow"/>
              </a:rPr>
              <a:t>Discovery meeting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Write a </a:t>
            </a:r>
            <a:r>
              <a:rPr lang="en-US" sz="3600" b="1" i="1" dirty="0">
                <a:latin typeface="Barlow"/>
              </a:rPr>
              <a:t>Trip Report </a:t>
            </a:r>
            <a:r>
              <a:rPr lang="en-US" sz="3600" dirty="0">
                <a:latin typeface="Barlow"/>
              </a:rPr>
              <a:t>summarizing the Discovery meeting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Respond to </a:t>
            </a:r>
            <a:r>
              <a:rPr lang="en-US" sz="3600" dirty="0" err="1">
                <a:latin typeface="Barlow"/>
              </a:rPr>
              <a:t>MegaCorp</a:t>
            </a:r>
            <a:r>
              <a:rPr lang="en-US" sz="3600" dirty="0">
                <a:latin typeface="Barlow"/>
              </a:rPr>
              <a:t> with </a:t>
            </a:r>
            <a:r>
              <a:rPr lang="en-US" sz="3600" b="1" i="1" dirty="0">
                <a:latin typeface="Barlow"/>
              </a:rPr>
              <a:t>As-Is and To-Be </a:t>
            </a:r>
            <a:r>
              <a:rPr lang="en-US" sz="3600" dirty="0">
                <a:latin typeface="Barlow"/>
              </a:rPr>
              <a:t>architecture diagrams, and outline your proposed approach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As part of (3) above, propose </a:t>
            </a:r>
            <a:r>
              <a:rPr lang="en-US" sz="3600" b="1" i="1" dirty="0">
                <a:latin typeface="Barlow"/>
              </a:rPr>
              <a:t>sources of additional streaming (or not) data</a:t>
            </a:r>
            <a:r>
              <a:rPr lang="en-US" sz="3600" dirty="0">
                <a:latin typeface="Barlow"/>
              </a:rPr>
              <a:t> to satisfy </a:t>
            </a:r>
            <a:r>
              <a:rPr lang="en-US" sz="3600" dirty="0" err="1">
                <a:latin typeface="Barlow"/>
              </a:rPr>
              <a:t>Matei’s</a:t>
            </a:r>
            <a:r>
              <a:rPr lang="en-US" sz="3600" dirty="0">
                <a:latin typeface="Barlow"/>
              </a:rPr>
              <a:t> needs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Barlow"/>
              </a:rPr>
              <a:t>Improve the </a:t>
            </a:r>
            <a:r>
              <a:rPr lang="en-US" sz="3600" b="1" i="1" dirty="0">
                <a:latin typeface="Barlow"/>
              </a:rPr>
              <a:t>RACI</a:t>
            </a:r>
            <a:r>
              <a:rPr lang="en-US" sz="3600" dirty="0">
                <a:latin typeface="Barlow"/>
              </a:rPr>
              <a:t> chart.</a:t>
            </a:r>
          </a:p>
        </p:txBody>
      </p:sp>
    </p:spTree>
    <p:extLst>
      <p:ext uri="{BB962C8B-B14F-4D97-AF65-F5344CB8AC3E}">
        <p14:creationId xmlns:p14="http://schemas.microsoft.com/office/powerpoint/2010/main" val="26852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1"/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Questions and Discussion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44D683-80DF-437B-ACF2-E0A6817AC961}"/>
              </a:ext>
            </a:extLst>
          </p:cNvPr>
          <p:cNvSpPr/>
          <p:nvPr/>
        </p:nvSpPr>
        <p:spPr>
          <a:xfrm>
            <a:off x="524981" y="758952"/>
            <a:ext cx="11406810" cy="501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dirty="0" err="1">
                <a:latin typeface="Arial" panose="020B0604020202020204" pitchFamily="34" charset="0"/>
                <a:ea typeface="Arial" panose="020B0604020202020204" pitchFamily="34" charset="0"/>
              </a:rPr>
              <a:t>MegaCorp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 has been touting the benefits of creating an “Electricity Value Network,” in which digitization allows for visualization and predictive ML using sensor data from the plant. </a:t>
            </a:r>
          </a:p>
          <a:p>
            <a:pPr>
              <a:lnSpc>
                <a:spcPct val="115000"/>
              </a:lnSpc>
            </a:pP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A great example is Bord </a:t>
            </a:r>
            <a:r>
              <a:rPr lang="en-US" sz="2000" dirty="0" err="1">
                <a:latin typeface="Arial" panose="020B0604020202020204" pitchFamily="34" charset="0"/>
                <a:ea typeface="Arial" panose="020B0604020202020204" pitchFamily="34" charset="0"/>
              </a:rPr>
              <a:t>Gáis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 Energy’s Whitegate power plant, a 445-MW gas combined-cycle plant. There are sensors across the plant that provide round-the-clock monitoring. ML can be used to improve plant efficiency.</a:t>
            </a:r>
          </a:p>
          <a:p>
            <a:pPr>
              <a:lnSpc>
                <a:spcPct val="115000"/>
              </a:lnSpc>
            </a:pP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Whitegate engineers desire a single, consolidated picture of Whitegate’s performance and how to run the plant most optimally.  </a:t>
            </a:r>
          </a:p>
          <a:p>
            <a:pPr>
              <a:lnSpc>
                <a:spcPct val="115000"/>
              </a:lnSpc>
            </a:pP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000" dirty="0" err="1">
                <a:latin typeface="Arial" panose="020B0604020202020204" pitchFamily="34" charset="0"/>
                <a:ea typeface="Arial" panose="020B0604020202020204" pitchFamily="34" charset="0"/>
              </a:rPr>
              <a:t>MegaCorp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 has Data Engineers with Python skills and Data Scientists with R skills.  </a:t>
            </a:r>
          </a:p>
          <a:p>
            <a:pPr>
              <a:lnSpc>
                <a:spcPct val="115000"/>
              </a:lnSpc>
            </a:pPr>
            <a:endParaRPr lang="en-US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They have a cloud strategy of implementing in either AWS or Azure to reduce capital expenditures and time spent on DevOps.  </a:t>
            </a:r>
          </a:p>
        </p:txBody>
      </p:sp>
    </p:spTree>
    <p:extLst>
      <p:ext uri="{BB962C8B-B14F-4D97-AF65-F5344CB8AC3E}">
        <p14:creationId xmlns:p14="http://schemas.microsoft.com/office/powerpoint/2010/main" val="292335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5DC9F-899B-4A3D-810B-E7AF9BFF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91" y="355640"/>
            <a:ext cx="9505204" cy="5929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3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Reviewing the assignment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Reviewing the time line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Some missing pieces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assignment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Your resources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Questions and Discussion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6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" name="Google Shape;33;p6"/>
          <p:cNvCxnSpPr/>
          <p:nvPr/>
        </p:nvCxnSpPr>
        <p:spPr>
          <a:xfrm>
            <a:off x="6101227" y="4539632"/>
            <a:ext cx="1" cy="451737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34" name="Google Shape;34;p6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" name="Google Shape;35;p6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36" name="Google Shape;36;p6"/>
          <p:cNvGrpSpPr/>
          <p:nvPr/>
        </p:nvGrpSpPr>
        <p:grpSpPr>
          <a:xfrm>
            <a:off x="7936134" y="3467430"/>
            <a:ext cx="310692" cy="350644"/>
            <a:chOff x="0" y="0"/>
            <a:chExt cx="310690" cy="350643"/>
          </a:xfrm>
        </p:grpSpPr>
        <p:sp>
          <p:nvSpPr>
            <p:cNvPr id="37" name="Google Shape;37;p6"/>
            <p:cNvSpPr/>
            <p:nvPr/>
          </p:nvSpPr>
          <p:spPr>
            <a:xfrm>
              <a:off x="22100" y="0"/>
              <a:ext cx="266489" cy="266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16773" y="21600"/>
                    <a:pt x="21600" y="16773"/>
                    <a:pt x="21600" y="10800"/>
                  </a:cubicBezTo>
                  <a:cubicBezTo>
                    <a:pt x="21600" y="4827"/>
                    <a:pt x="16773" y="0"/>
                    <a:pt x="10800" y="0"/>
                  </a:cubicBezTo>
                  <a:cubicBezTo>
                    <a:pt x="4827" y="0"/>
                    <a:pt x="0" y="4827"/>
                    <a:pt x="0" y="10800"/>
                  </a:cubicBezTo>
                  <a:cubicBezTo>
                    <a:pt x="0" y="16773"/>
                    <a:pt x="4827" y="21600"/>
                    <a:pt x="10800" y="21600"/>
                  </a:cubicBezTo>
                  <a:close/>
                  <a:moveTo>
                    <a:pt x="10800" y="19800"/>
                  </a:moveTo>
                  <a:cubicBezTo>
                    <a:pt x="7405" y="19800"/>
                    <a:pt x="4418" y="17918"/>
                    <a:pt x="2905" y="15136"/>
                  </a:cubicBezTo>
                  <a:cubicBezTo>
                    <a:pt x="2945" y="15095"/>
                    <a:pt x="2945" y="15095"/>
                    <a:pt x="2986" y="15095"/>
                  </a:cubicBezTo>
                  <a:cubicBezTo>
                    <a:pt x="3232" y="15014"/>
                    <a:pt x="3559" y="14850"/>
                    <a:pt x="3764" y="14400"/>
                  </a:cubicBezTo>
                  <a:cubicBezTo>
                    <a:pt x="3968" y="13909"/>
                    <a:pt x="4132" y="13255"/>
                    <a:pt x="4255" y="12764"/>
                  </a:cubicBezTo>
                  <a:cubicBezTo>
                    <a:pt x="5318" y="13705"/>
                    <a:pt x="7814" y="15423"/>
                    <a:pt x="12436" y="15750"/>
                  </a:cubicBezTo>
                  <a:cubicBezTo>
                    <a:pt x="12641" y="15750"/>
                    <a:pt x="12886" y="15750"/>
                    <a:pt x="13132" y="15750"/>
                  </a:cubicBezTo>
                  <a:cubicBezTo>
                    <a:pt x="15177" y="15750"/>
                    <a:pt x="17427" y="15218"/>
                    <a:pt x="18859" y="14768"/>
                  </a:cubicBezTo>
                  <a:cubicBezTo>
                    <a:pt x="17386" y="17755"/>
                    <a:pt x="14318" y="19800"/>
                    <a:pt x="10800" y="19800"/>
                  </a:cubicBezTo>
                  <a:close/>
                  <a:moveTo>
                    <a:pt x="10800" y="1800"/>
                  </a:moveTo>
                  <a:cubicBezTo>
                    <a:pt x="15750" y="1800"/>
                    <a:pt x="19800" y="5850"/>
                    <a:pt x="19800" y="10800"/>
                  </a:cubicBezTo>
                  <a:cubicBezTo>
                    <a:pt x="19800" y="11823"/>
                    <a:pt x="19636" y="12764"/>
                    <a:pt x="19309" y="13664"/>
                  </a:cubicBezTo>
                  <a:cubicBezTo>
                    <a:pt x="17918" y="14114"/>
                    <a:pt x="14891" y="15014"/>
                    <a:pt x="12477" y="14850"/>
                  </a:cubicBezTo>
                  <a:cubicBezTo>
                    <a:pt x="6586" y="14400"/>
                    <a:pt x="4377" y="11577"/>
                    <a:pt x="4377" y="11577"/>
                  </a:cubicBezTo>
                  <a:cubicBezTo>
                    <a:pt x="4255" y="11414"/>
                    <a:pt x="4050" y="11373"/>
                    <a:pt x="3886" y="11414"/>
                  </a:cubicBezTo>
                  <a:cubicBezTo>
                    <a:pt x="3723" y="11455"/>
                    <a:pt x="3600" y="11577"/>
                    <a:pt x="3559" y="11741"/>
                  </a:cubicBezTo>
                  <a:cubicBezTo>
                    <a:pt x="3559" y="11782"/>
                    <a:pt x="3314" y="13214"/>
                    <a:pt x="2945" y="14032"/>
                  </a:cubicBezTo>
                  <a:cubicBezTo>
                    <a:pt x="2864" y="14195"/>
                    <a:pt x="2782" y="14236"/>
                    <a:pt x="2741" y="14236"/>
                  </a:cubicBezTo>
                  <a:cubicBezTo>
                    <a:pt x="2659" y="14236"/>
                    <a:pt x="2577" y="14236"/>
                    <a:pt x="2455" y="14195"/>
                  </a:cubicBezTo>
                  <a:cubicBezTo>
                    <a:pt x="2045" y="13173"/>
                    <a:pt x="1800" y="12027"/>
                    <a:pt x="1800" y="10800"/>
                  </a:cubicBezTo>
                  <a:cubicBezTo>
                    <a:pt x="1800" y="5850"/>
                    <a:pt x="5809" y="1800"/>
                    <a:pt x="10800" y="18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0" y="228402"/>
              <a:ext cx="310690" cy="122241"/>
            </a:xfrm>
            <a:custGeom>
              <a:avLst/>
              <a:gdLst/>
              <a:ahLst/>
              <a:cxnLst/>
              <a:rect l="l" t="t" r="r" b="b"/>
              <a:pathLst>
                <a:path w="21600" h="21348" extrusionOk="0">
                  <a:moveTo>
                    <a:pt x="18970" y="365"/>
                  </a:moveTo>
                  <a:cubicBezTo>
                    <a:pt x="18619" y="-252"/>
                    <a:pt x="18129" y="-76"/>
                    <a:pt x="17883" y="806"/>
                  </a:cubicBezTo>
                  <a:cubicBezTo>
                    <a:pt x="17638" y="1688"/>
                    <a:pt x="17708" y="2922"/>
                    <a:pt x="18058" y="3539"/>
                  </a:cubicBezTo>
                  <a:cubicBezTo>
                    <a:pt x="19461" y="6096"/>
                    <a:pt x="20057" y="7506"/>
                    <a:pt x="20057" y="9710"/>
                  </a:cubicBezTo>
                  <a:cubicBezTo>
                    <a:pt x="20057" y="15353"/>
                    <a:pt x="17462" y="17469"/>
                    <a:pt x="10800" y="17469"/>
                  </a:cubicBezTo>
                  <a:cubicBezTo>
                    <a:pt x="4138" y="17469"/>
                    <a:pt x="1543" y="15353"/>
                    <a:pt x="1543" y="9710"/>
                  </a:cubicBezTo>
                  <a:cubicBezTo>
                    <a:pt x="1543" y="7506"/>
                    <a:pt x="2104" y="6096"/>
                    <a:pt x="3542" y="3539"/>
                  </a:cubicBezTo>
                  <a:cubicBezTo>
                    <a:pt x="3857" y="2922"/>
                    <a:pt x="3962" y="1688"/>
                    <a:pt x="3682" y="806"/>
                  </a:cubicBezTo>
                  <a:cubicBezTo>
                    <a:pt x="3436" y="-76"/>
                    <a:pt x="2981" y="-252"/>
                    <a:pt x="2630" y="365"/>
                  </a:cubicBezTo>
                  <a:cubicBezTo>
                    <a:pt x="1403" y="2657"/>
                    <a:pt x="0" y="5214"/>
                    <a:pt x="0" y="9710"/>
                  </a:cubicBezTo>
                  <a:cubicBezTo>
                    <a:pt x="0" y="20466"/>
                    <a:pt x="5575" y="21348"/>
                    <a:pt x="10800" y="21348"/>
                  </a:cubicBezTo>
                  <a:cubicBezTo>
                    <a:pt x="16025" y="21348"/>
                    <a:pt x="21600" y="20466"/>
                    <a:pt x="21600" y="9710"/>
                  </a:cubicBezTo>
                  <a:cubicBezTo>
                    <a:pt x="21600" y="5214"/>
                    <a:pt x="20197" y="2657"/>
                    <a:pt x="1897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" name="Google Shape;39;p6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0" name="Google Shape;40;p6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41" name="Google Shape;41;p6"/>
          <p:cNvSpPr txBox="1"/>
          <p:nvPr/>
        </p:nvSpPr>
        <p:spPr>
          <a:xfrm>
            <a:off x="4417495" y="14908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4526231" y="7567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" name="Google Shape;43;p6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" name="Google Shape;44;p6"/>
          <p:cNvSpPr txBox="1"/>
          <p:nvPr/>
        </p:nvSpPr>
        <p:spPr>
          <a:xfrm>
            <a:off x="1700292" y="2491816"/>
            <a:ext cx="1991724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VP of 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</a:t>
            </a:r>
            <a:endParaRPr sz="2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621801" y="3199137"/>
            <a:ext cx="4506200" cy="223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Sally, the VP of Operations, has two problems with one of her premier assets: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controlling cost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maximizing revenue</a:t>
            </a:r>
            <a:endParaRPr sz="20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 rot="10800000">
            <a:off x="5964025" y="204491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9" name="Google Shape;49;p6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50" name="Google Shape;50;p6" descr="https://lh5.googleusercontent.com/P7y9ngKWYZaFHqUALgLXCDp7-Yc3pxBTwqIrszluJNqRWacwuGMKc8A6A0b3f9coa3rMPTtLS_NIn0ZU90BtwTa5d-Bttfhx49fjOrZrwpoxtGYDdHcKCR0wf_b5MJ8IVzJnHogr3931-lzYtA"/>
          <p:cNvPicPr preferRelativeResize="0"/>
          <p:nvPr/>
        </p:nvPicPr>
        <p:blipFill rotWithShape="1">
          <a:blip r:embed="rId3">
            <a:alphaModFix/>
          </a:blip>
          <a:srcRect t="3299" r="25625" b="39161"/>
          <a:stretch/>
        </p:blipFill>
        <p:spPr>
          <a:xfrm>
            <a:off x="7965885" y="2049349"/>
            <a:ext cx="1831100" cy="206403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/>
        </p:nvSpPr>
        <p:spPr>
          <a:xfrm>
            <a:off x="7699825" y="4137850"/>
            <a:ext cx="230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 of AI/ML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4">
            <a:alphaModFix/>
          </a:blip>
          <a:srcRect l="47261"/>
          <a:stretch/>
        </p:blipFill>
        <p:spPr>
          <a:xfrm>
            <a:off x="1869119" y="387041"/>
            <a:ext cx="1775111" cy="2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/>
        </p:nvSpPr>
        <p:spPr>
          <a:xfrm>
            <a:off x="8123049" y="4668247"/>
            <a:ext cx="3299194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Sally asks Director Tai to gather all the data for the Whitegate power plant.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6075434" y="4382187"/>
            <a:ext cx="188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7"/>
          <p:cNvCxnSpPr/>
          <p:nvPr/>
        </p:nvCxnSpPr>
        <p:spPr>
          <a:xfrm>
            <a:off x="2531273" y="1006649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0" name="Google Shape;60;p7"/>
          <p:cNvCxnSpPr/>
          <p:nvPr/>
        </p:nvCxnSpPr>
        <p:spPr>
          <a:xfrm>
            <a:off x="6101227" y="3062105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1" name="Google Shape;61;p7"/>
          <p:cNvCxnSpPr/>
          <p:nvPr/>
        </p:nvCxnSpPr>
        <p:spPr>
          <a:xfrm>
            <a:off x="8885550" y="2801847"/>
            <a:ext cx="405325" cy="2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2" name="Google Shape;62;p7"/>
          <p:cNvCxnSpPr/>
          <p:nvPr/>
        </p:nvCxnSpPr>
        <p:spPr>
          <a:xfrm flipH="1">
            <a:off x="8374956" y="2798867"/>
            <a:ext cx="510594" cy="557174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3" name="Google Shape;63;p7"/>
          <p:cNvCxnSpPr/>
          <p:nvPr/>
        </p:nvCxnSpPr>
        <p:spPr>
          <a:xfrm>
            <a:off x="6096000" y="4150477"/>
            <a:ext cx="22452" cy="2358571"/>
          </a:xfrm>
          <a:prstGeom prst="straightConnector1">
            <a:avLst/>
          </a:prstGeom>
          <a:noFill/>
          <a:ln w="15875" cap="flat" cmpd="sng">
            <a:solidFill>
              <a:srgbClr val="F2C5BE"/>
            </a:solidFill>
            <a:prstDash val="solid"/>
            <a:miter lim="400000"/>
            <a:headEnd type="triangle" w="med" len="med"/>
            <a:tailEnd type="none" w="sm" len="sm"/>
          </a:ln>
        </p:spPr>
      </p:cxnSp>
      <p:sp>
        <p:nvSpPr>
          <p:cNvPr id="64" name="Google Shape;64;p7"/>
          <p:cNvSpPr txBox="1"/>
          <p:nvPr/>
        </p:nvSpPr>
        <p:spPr>
          <a:xfrm>
            <a:off x="4417495" y="1444572"/>
            <a:ext cx="31556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Zero to AI Ecosystem in 90 days.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5" name="Google Shape;65;p7"/>
          <p:cNvCxnSpPr/>
          <p:nvPr/>
        </p:nvCxnSpPr>
        <p:spPr>
          <a:xfrm>
            <a:off x="6096000" y="2102175"/>
            <a:ext cx="0" cy="1249176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6" name="Google Shape;66;p7"/>
          <p:cNvSpPr/>
          <p:nvPr/>
        </p:nvSpPr>
        <p:spPr>
          <a:xfrm rot="10800000">
            <a:off x="5964025" y="1973474"/>
            <a:ext cx="263952" cy="155810"/>
          </a:xfrm>
          <a:prstGeom prst="triangle">
            <a:avLst>
              <a:gd name="adj" fmla="val 50000"/>
            </a:avLst>
          </a:prstGeom>
          <a:solidFill>
            <a:srgbClr val="E0E0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6039439" y="3366930"/>
            <a:ext cx="113123" cy="113123"/>
          </a:xfrm>
          <a:prstGeom prst="ellipse">
            <a:avLst/>
          </a:prstGeom>
          <a:solidFill>
            <a:srgbClr val="CD4E38"/>
          </a:solidFill>
          <a:ln w="508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7"/>
          <p:cNvCxnSpPr/>
          <p:nvPr/>
        </p:nvCxnSpPr>
        <p:spPr>
          <a:xfrm>
            <a:off x="4283268" y="3402786"/>
            <a:ext cx="1756172" cy="2490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69" name="Google Shape;69;p7"/>
          <p:cNvCxnSpPr/>
          <p:nvPr/>
        </p:nvCxnSpPr>
        <p:spPr>
          <a:xfrm>
            <a:off x="6096000" y="3488801"/>
            <a:ext cx="0" cy="1249175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0" name="Google Shape;70;p7"/>
          <p:cNvCxnSpPr/>
          <p:nvPr/>
        </p:nvCxnSpPr>
        <p:spPr>
          <a:xfrm>
            <a:off x="6096000" y="0"/>
            <a:ext cx="0" cy="774083"/>
          </a:xfrm>
          <a:prstGeom prst="straightConnector1">
            <a:avLst/>
          </a:prstGeom>
          <a:noFill/>
          <a:ln w="25400" cap="flat" cmpd="sng">
            <a:solidFill>
              <a:srgbClr val="E0E0E0"/>
            </a:solidFill>
            <a:prstDash val="solid"/>
            <a:miter lim="400000"/>
            <a:headEnd type="none" w="sm" len="sm"/>
            <a:tailEnd type="triangle" w="med" len="med"/>
          </a:ln>
        </p:spPr>
      </p:cxnSp>
      <p:pic>
        <p:nvPicPr>
          <p:cNvPr id="71" name="Google Shape;71;p7" descr="https://lh5.googleusercontent.com/P7y9ngKWYZaFHqUALgLXCDp7-Yc3pxBTwqIrszluJNqRWacwuGMKc8A6A0b3f9coa3rMPTtLS_NIn0ZU90BtwTa5d-Bttfhx49fjOrZrwpoxtGYDdHcKCR0wf_b5MJ8IVzJnHogr3931-lzYtA"/>
          <p:cNvPicPr preferRelativeResize="0"/>
          <p:nvPr/>
        </p:nvPicPr>
        <p:blipFill rotWithShape="1">
          <a:blip r:embed="rId3">
            <a:alphaModFix/>
          </a:blip>
          <a:srcRect t="3299" r="25625" b="39161"/>
          <a:stretch/>
        </p:blipFill>
        <p:spPr>
          <a:xfrm>
            <a:off x="1928049" y="566537"/>
            <a:ext cx="1831100" cy="206403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/>
        </p:nvSpPr>
        <p:spPr>
          <a:xfrm>
            <a:off x="1555301" y="2655050"/>
            <a:ext cx="2491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 of </a:t>
            </a:r>
            <a:r>
              <a:rPr lang="en-US" sz="18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7"/>
          <p:cNvSpPr txBox="1"/>
          <p:nvPr/>
        </p:nvSpPr>
        <p:spPr>
          <a:xfrm>
            <a:off x="1246920" y="3152148"/>
            <a:ext cx="298681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Tai asks her PM Andy how long it would take to put an AI Ecosystem, capable of generating value, into place.</a:t>
            </a:r>
            <a:endParaRPr sz="2000" dirty="0">
              <a:sym typeface="Calibri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7056582" y="4641141"/>
            <a:ext cx="4193309" cy="192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2000"/>
              <a:buFont typeface="Calibri"/>
              <a:buNone/>
            </a:pPr>
            <a:r>
              <a:rPr lang="en-US" sz="2000" dirty="0">
                <a:sym typeface="Calibri"/>
              </a:rPr>
              <a:t>Andy remembers attending a Spark AI Summit recently and a lot of companies were using Databricks as the foundation of their AI Ecosystems  </a:t>
            </a:r>
            <a:endParaRPr sz="2000" dirty="0">
              <a:sym typeface="Calibr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291" y="1965313"/>
            <a:ext cx="1887658" cy="20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7"/>
          <p:cNvSpPr txBox="1"/>
          <p:nvPr/>
        </p:nvSpPr>
        <p:spPr>
          <a:xfrm>
            <a:off x="8318565" y="4119767"/>
            <a:ext cx="1887658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Director of PM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4215698" y="3066123"/>
            <a:ext cx="18827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Day One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4526231" y="710499"/>
            <a:ext cx="315566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MegaCorp</a:t>
            </a:r>
            <a:endParaRPr sz="4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atabricks 2020">
      <a:dk1>
        <a:srgbClr val="1B3038"/>
      </a:dk1>
      <a:lt1>
        <a:srgbClr val="FFFFFF"/>
      </a:lt1>
      <a:dk2>
        <a:srgbClr val="1B5161"/>
      </a:dk2>
      <a:lt2>
        <a:srgbClr val="E7E6E6"/>
      </a:lt2>
      <a:accent1>
        <a:srgbClr val="1B3038"/>
      </a:accent1>
      <a:accent2>
        <a:srgbClr val="FF3620"/>
      </a:accent2>
      <a:accent3>
        <a:srgbClr val="1B5161"/>
      </a:accent3>
      <a:accent4>
        <a:srgbClr val="FFAB00"/>
      </a:accent4>
      <a:accent5>
        <a:srgbClr val="618793"/>
      </a:accent5>
      <a:accent6>
        <a:srgbClr val="A0ACBE"/>
      </a:accent6>
      <a:hlink>
        <a:srgbClr val="98102A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</TotalTime>
  <Words>1417</Words>
  <Application>Microsoft Macintosh PowerPoint</Application>
  <PresentationFormat>Widescreen</PresentationFormat>
  <Paragraphs>249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Barlow</vt:lpstr>
      <vt:lpstr>Calibri</vt:lpstr>
      <vt:lpstr>Helvetica Neue</vt:lpstr>
      <vt:lpstr>Wingdings</vt:lpstr>
      <vt:lpstr>Office Theme</vt:lpstr>
      <vt:lpstr>Phase 0 Assignment</vt:lpstr>
      <vt:lpstr>PowerPoint Presentation</vt:lpstr>
      <vt:lpstr>Agenda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Some missing pieces…</vt:lpstr>
      <vt:lpstr>Some missing pieces…</vt:lpstr>
      <vt:lpstr>Agenda</vt:lpstr>
      <vt:lpstr>Your assignment</vt:lpstr>
      <vt:lpstr>Your assignment… Discovery meeting</vt:lpstr>
      <vt:lpstr>Your assignment… Trip Report</vt:lpstr>
      <vt:lpstr>Your assignment… Architecture Diagrams</vt:lpstr>
      <vt:lpstr>Your assignment… Propose additional data sources</vt:lpstr>
      <vt:lpstr>Your assignment… Improve the RACI chart</vt:lpstr>
      <vt:lpstr>Agenda</vt:lpstr>
      <vt:lpstr>Your resources</vt:lpstr>
      <vt:lpstr>Agenda</vt:lpstr>
      <vt:lpstr>Questions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Bill Kellett</cp:lastModifiedBy>
  <cp:revision>85</cp:revision>
  <dcterms:created xsi:type="dcterms:W3CDTF">2020-03-03T20:49:45Z</dcterms:created>
  <dcterms:modified xsi:type="dcterms:W3CDTF">2020-05-08T22:18:18Z</dcterms:modified>
</cp:coreProperties>
</file>